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54"/>
  </p:notesMasterIdLst>
  <p:handoutMasterIdLst>
    <p:handoutMasterId r:id="rId55"/>
  </p:handoutMasterIdLst>
  <p:sldIdLst>
    <p:sldId id="256" r:id="rId3"/>
    <p:sldId id="259" r:id="rId4"/>
    <p:sldId id="338" r:id="rId5"/>
    <p:sldId id="261" r:id="rId6"/>
    <p:sldId id="260" r:id="rId7"/>
    <p:sldId id="324" r:id="rId8"/>
    <p:sldId id="354" r:id="rId9"/>
    <p:sldId id="267" r:id="rId10"/>
    <p:sldId id="353" r:id="rId11"/>
    <p:sldId id="268" r:id="rId12"/>
    <p:sldId id="272" r:id="rId13"/>
    <p:sldId id="273" r:id="rId14"/>
    <p:sldId id="340" r:id="rId15"/>
    <p:sldId id="341" r:id="rId16"/>
    <p:sldId id="319" r:id="rId17"/>
    <p:sldId id="271" r:id="rId18"/>
    <p:sldId id="299" r:id="rId19"/>
    <p:sldId id="305" r:id="rId20"/>
    <p:sldId id="357" r:id="rId21"/>
    <p:sldId id="342" r:id="rId22"/>
    <p:sldId id="343" r:id="rId23"/>
    <p:sldId id="344" r:id="rId24"/>
    <p:sldId id="316" r:id="rId25"/>
    <p:sldId id="274" r:id="rId26"/>
    <p:sldId id="317" r:id="rId27"/>
    <p:sldId id="339" r:id="rId28"/>
    <p:sldId id="347" r:id="rId29"/>
    <p:sldId id="320" r:id="rId30"/>
    <p:sldId id="336" r:id="rId31"/>
    <p:sldId id="348" r:id="rId32"/>
    <p:sldId id="349" r:id="rId33"/>
    <p:sldId id="350" r:id="rId34"/>
    <p:sldId id="355" r:id="rId35"/>
    <p:sldId id="276" r:id="rId36"/>
    <p:sldId id="345" r:id="rId37"/>
    <p:sldId id="356" r:id="rId38"/>
    <p:sldId id="325" r:id="rId39"/>
    <p:sldId id="351" r:id="rId40"/>
    <p:sldId id="321" r:id="rId41"/>
    <p:sldId id="352" r:id="rId42"/>
    <p:sldId id="327" r:id="rId43"/>
    <p:sldId id="328" r:id="rId44"/>
    <p:sldId id="330" r:id="rId45"/>
    <p:sldId id="331" r:id="rId46"/>
    <p:sldId id="332" r:id="rId47"/>
    <p:sldId id="333" r:id="rId48"/>
    <p:sldId id="334" r:id="rId49"/>
    <p:sldId id="359" r:id="rId50"/>
    <p:sldId id="322" r:id="rId51"/>
    <p:sldId id="323" r:id="rId52"/>
    <p:sldId id="337" r:id="rId5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DEEF"/>
    <a:srgbClr val="EAA7CA"/>
    <a:srgbClr val="12263A"/>
    <a:srgbClr val="2B2B2B"/>
    <a:srgbClr val="FFBDBD"/>
    <a:srgbClr val="6A9DD0"/>
    <a:srgbClr val="DF5A64"/>
    <a:srgbClr val="FF5B5B"/>
    <a:srgbClr val="E4E4E4"/>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7361" autoAdjust="0"/>
  </p:normalViewPr>
  <p:slideViewPr>
    <p:cSldViewPr snapToGrid="0">
      <p:cViewPr varScale="1">
        <p:scale>
          <a:sx n="85" d="100"/>
          <a:sy n="85" d="100"/>
        </p:scale>
        <p:origin x="714"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2988"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2E6F65D-3FAF-47E2-AF47-0D1262DDF1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36D7F72C-181D-4BE1-94A1-D642F8EA47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C3C1D4-F88D-44E0-AE74-14D8128A692A}" type="datetimeFigureOut">
              <a:rPr lang="de-DE" smtClean="0"/>
              <a:t>07.09.2022</a:t>
            </a:fld>
            <a:endParaRPr lang="de-DE"/>
          </a:p>
        </p:txBody>
      </p:sp>
      <p:sp>
        <p:nvSpPr>
          <p:cNvPr id="4" name="Fußzeilenplatzhalter 3">
            <a:extLst>
              <a:ext uri="{FF2B5EF4-FFF2-40B4-BE49-F238E27FC236}">
                <a16:creationId xmlns:a16="http://schemas.microsoft.com/office/drawing/2014/main" id="{4AA30520-62C3-46F4-B295-ADDD82F4C8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C7F75CC8-9D1B-4889-B2DB-7A70C264EB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1CD4BE-B6D7-4DC5-A17D-765B1D7ACE8E}" type="slidenum">
              <a:rPr lang="de-DE" smtClean="0"/>
              <a:t>‹Nr.›</a:t>
            </a:fld>
            <a:endParaRPr lang="de-DE"/>
          </a:p>
        </p:txBody>
      </p:sp>
    </p:spTree>
    <p:extLst>
      <p:ext uri="{BB962C8B-B14F-4D97-AF65-F5344CB8AC3E}">
        <p14:creationId xmlns:p14="http://schemas.microsoft.com/office/powerpoint/2010/main" val="3996315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E179-437C-4E1C-94EA-004EDD2B34B1}" type="datetimeFigureOut">
              <a:rPr lang="de-DE" smtClean="0"/>
              <a:t>07.09.2022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08D664-CC73-4A76-A17D-D1E3D1A17872}" type="slidenum">
              <a:rPr lang="de-DE" smtClean="0"/>
              <a:t>‹Nr.›</a:t>
            </a:fld>
            <a:endParaRPr lang="de-DE"/>
          </a:p>
        </p:txBody>
      </p:sp>
    </p:spTree>
    <p:extLst>
      <p:ext uri="{BB962C8B-B14F-4D97-AF65-F5344CB8AC3E}">
        <p14:creationId xmlns:p14="http://schemas.microsoft.com/office/powerpoint/2010/main" val="2084559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1</a:t>
            </a:fld>
            <a:endParaRPr lang="de-DE"/>
          </a:p>
        </p:txBody>
      </p:sp>
    </p:spTree>
    <p:extLst>
      <p:ext uri="{BB962C8B-B14F-4D97-AF65-F5344CB8AC3E}">
        <p14:creationId xmlns:p14="http://schemas.microsoft.com/office/powerpoint/2010/main" val="1529609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Zwei Arten der Entwicklung</a:t>
            </a:r>
          </a:p>
        </p:txBody>
      </p:sp>
      <p:sp>
        <p:nvSpPr>
          <p:cNvPr id="4" name="Foliennummernplatzhalter 3"/>
          <p:cNvSpPr>
            <a:spLocks noGrp="1"/>
          </p:cNvSpPr>
          <p:nvPr>
            <p:ph type="sldNum" sz="quarter" idx="5"/>
          </p:nvPr>
        </p:nvSpPr>
        <p:spPr/>
        <p:txBody>
          <a:bodyPr/>
          <a:lstStyle/>
          <a:p>
            <a:fld id="{B808D664-CC73-4A76-A17D-D1E3D1A17872}" type="slidenum">
              <a:rPr lang="de-DE" smtClean="0"/>
              <a:t>11</a:t>
            </a:fld>
            <a:endParaRPr lang="de-DE"/>
          </a:p>
        </p:txBody>
      </p:sp>
    </p:spTree>
    <p:extLst>
      <p:ext uri="{BB962C8B-B14F-4D97-AF65-F5344CB8AC3E}">
        <p14:creationId xmlns:p14="http://schemas.microsoft.com/office/powerpoint/2010/main" val="3590153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12</a:t>
            </a:fld>
            <a:endParaRPr lang="de-DE"/>
          </a:p>
        </p:txBody>
      </p:sp>
    </p:spTree>
    <p:extLst>
      <p:ext uri="{BB962C8B-B14F-4D97-AF65-F5344CB8AC3E}">
        <p14:creationId xmlns:p14="http://schemas.microsoft.com/office/powerpoint/2010/main" val="2055616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13</a:t>
            </a:fld>
            <a:endParaRPr lang="de-DE"/>
          </a:p>
        </p:txBody>
      </p:sp>
    </p:spTree>
    <p:extLst>
      <p:ext uri="{BB962C8B-B14F-4D97-AF65-F5344CB8AC3E}">
        <p14:creationId xmlns:p14="http://schemas.microsoft.com/office/powerpoint/2010/main" val="2502727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14</a:t>
            </a:fld>
            <a:endParaRPr lang="de-DE"/>
          </a:p>
        </p:txBody>
      </p:sp>
    </p:spTree>
    <p:extLst>
      <p:ext uri="{BB962C8B-B14F-4D97-AF65-F5344CB8AC3E}">
        <p14:creationId xmlns:p14="http://schemas.microsoft.com/office/powerpoint/2010/main" val="923869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15</a:t>
            </a:fld>
            <a:endParaRPr lang="de-DE"/>
          </a:p>
        </p:txBody>
      </p:sp>
    </p:spTree>
    <p:extLst>
      <p:ext uri="{BB962C8B-B14F-4D97-AF65-F5344CB8AC3E}">
        <p14:creationId xmlns:p14="http://schemas.microsoft.com/office/powerpoint/2010/main" val="1222559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20</a:t>
            </a:fld>
            <a:endParaRPr lang="de-DE"/>
          </a:p>
        </p:txBody>
      </p:sp>
    </p:spTree>
    <p:extLst>
      <p:ext uri="{BB962C8B-B14F-4D97-AF65-F5344CB8AC3E}">
        <p14:creationId xmlns:p14="http://schemas.microsoft.com/office/powerpoint/2010/main" val="4095063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21</a:t>
            </a:fld>
            <a:endParaRPr lang="de-DE"/>
          </a:p>
        </p:txBody>
      </p:sp>
    </p:spTree>
    <p:extLst>
      <p:ext uri="{BB962C8B-B14F-4D97-AF65-F5344CB8AC3E}">
        <p14:creationId xmlns:p14="http://schemas.microsoft.com/office/powerpoint/2010/main" val="894901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22</a:t>
            </a:fld>
            <a:endParaRPr lang="de-DE"/>
          </a:p>
        </p:txBody>
      </p:sp>
    </p:spTree>
    <p:extLst>
      <p:ext uri="{BB962C8B-B14F-4D97-AF65-F5344CB8AC3E}">
        <p14:creationId xmlns:p14="http://schemas.microsoft.com/office/powerpoint/2010/main" val="3138115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28</a:t>
            </a:fld>
            <a:endParaRPr lang="de-DE"/>
          </a:p>
        </p:txBody>
      </p:sp>
    </p:spTree>
    <p:extLst>
      <p:ext uri="{BB962C8B-B14F-4D97-AF65-F5344CB8AC3E}">
        <p14:creationId xmlns:p14="http://schemas.microsoft.com/office/powerpoint/2010/main" val="1762865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08D664-CC73-4A76-A17D-D1E3D1A17872}"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498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spcBef>
                <a:spcPts val="0"/>
              </a:spcBef>
              <a:spcAft>
                <a:spcPts val="0"/>
              </a:spcAft>
            </a:pPr>
            <a:r>
              <a:rPr lang="de-DE" sz="1800" b="0" i="0" u="none" strike="noStrike" dirty="0">
                <a:solidFill>
                  <a:srgbClr val="000000"/>
                </a:solidFill>
                <a:effectLst/>
                <a:latin typeface="Arial" panose="020B0604020202020204" pitchFamily="34" charset="0"/>
              </a:rPr>
              <a:t>Sam: Ich bin sicher, was immer es auch ist, wir können es lösen, mein Lord Sith.</a:t>
            </a:r>
            <a:endParaRPr lang="de-DE" b="0" dirty="0">
              <a:effectLst/>
            </a:endParaRPr>
          </a:p>
          <a:p>
            <a:pPr rtl="0">
              <a:spcBef>
                <a:spcPts val="0"/>
              </a:spcBef>
              <a:spcAft>
                <a:spcPts val="0"/>
              </a:spcAft>
            </a:pPr>
            <a:r>
              <a:rPr lang="de-DE" sz="1800" b="0" i="0" u="none" strike="noStrike" dirty="0">
                <a:solidFill>
                  <a:srgbClr val="000000"/>
                </a:solidFill>
                <a:effectLst/>
                <a:latin typeface="Arial" panose="020B0604020202020204" pitchFamily="34" charset="0"/>
              </a:rPr>
              <a:t>Sam: Okay…</a:t>
            </a:r>
            <a:endParaRPr lang="de-DE" b="0" dirty="0">
              <a:effectLst/>
            </a:endParaRPr>
          </a:p>
          <a:p>
            <a:pPr rtl="0">
              <a:spcBef>
                <a:spcPts val="0"/>
              </a:spcBef>
              <a:spcAft>
                <a:spcPts val="0"/>
              </a:spcAft>
            </a:pPr>
            <a:r>
              <a:rPr lang="de-DE" sz="1800" b="0" i="0" u="none" strike="noStrike" dirty="0">
                <a:solidFill>
                  <a:srgbClr val="000000"/>
                </a:solidFill>
                <a:effectLst/>
                <a:latin typeface="Arial" panose="020B0604020202020204" pitchFamily="34" charset="0"/>
              </a:rPr>
              <a:t>Sam: Uh… seid Ihr sicher?</a:t>
            </a:r>
            <a:endParaRPr lang="de-DE" b="0" dirty="0">
              <a:effectLst/>
            </a:endParaRPr>
          </a:p>
          <a:p>
            <a:pPr rtl="0">
              <a:spcBef>
                <a:spcPts val="0"/>
              </a:spcBef>
              <a:spcAft>
                <a:spcPts val="0"/>
              </a:spcAft>
            </a:pPr>
            <a:r>
              <a:rPr lang="de-DE" sz="1800" b="0" i="0" u="none" strike="noStrike" dirty="0">
                <a:solidFill>
                  <a:srgbClr val="000000"/>
                </a:solidFill>
                <a:effectLst/>
                <a:latin typeface="Arial" panose="020B0604020202020204" pitchFamily="34" charset="0"/>
              </a:rPr>
              <a:t>Sam: Naja, also eigentlich…</a:t>
            </a:r>
            <a:endParaRPr lang="de-DE" b="0" dirty="0">
              <a:effectLst/>
            </a:endParaRPr>
          </a:p>
          <a:p>
            <a:pPr rtl="0">
              <a:spcBef>
                <a:spcPts val="0"/>
              </a:spcBef>
              <a:spcAft>
                <a:spcPts val="0"/>
              </a:spcAft>
            </a:pPr>
            <a:r>
              <a:rPr lang="de-DE" sz="1800" b="0" i="0" u="none" strike="noStrike" dirty="0">
                <a:solidFill>
                  <a:srgbClr val="000000"/>
                </a:solidFill>
                <a:effectLst/>
                <a:latin typeface="Arial" panose="020B0604020202020204" pitchFamily="34" charset="0"/>
              </a:rPr>
              <a:t>Sam: Das kann man auch mit relationalen….</a:t>
            </a:r>
            <a:endParaRPr lang="de-DE" b="0" dirty="0">
              <a:effectLst/>
            </a:endParaRPr>
          </a:p>
          <a:p>
            <a:pPr rtl="0">
              <a:spcBef>
                <a:spcPts val="0"/>
              </a:spcBef>
              <a:spcAft>
                <a:spcPts val="0"/>
              </a:spcAft>
            </a:pPr>
            <a:r>
              <a:rPr lang="de-DE" sz="1800" b="0" i="0" u="none" strike="noStrike" dirty="0">
                <a:solidFill>
                  <a:srgbClr val="000000"/>
                </a:solidFill>
                <a:effectLst/>
                <a:latin typeface="Arial" panose="020B0604020202020204" pitchFamily="34" charset="0"/>
              </a:rPr>
              <a:t>Sam: Moderne Datenbanken können eine REST-API anbieten…</a:t>
            </a:r>
            <a:endParaRPr lang="de-DE" b="0" dirty="0">
              <a:effectLst/>
            </a:endParaRPr>
          </a:p>
          <a:p>
            <a:pPr rtl="0">
              <a:spcBef>
                <a:spcPts val="0"/>
              </a:spcBef>
              <a:spcAft>
                <a:spcPts val="0"/>
              </a:spcAft>
            </a:pPr>
            <a:r>
              <a:rPr lang="de-DE" sz="1800" b="0" i="0" u="none" strike="noStrike" dirty="0">
                <a:solidFill>
                  <a:srgbClr val="000000"/>
                </a:solidFill>
                <a:effectLst/>
                <a:latin typeface="Arial" panose="020B0604020202020204" pitchFamily="34" charset="0"/>
              </a:rPr>
              <a:t>Sam: Es gibt durchaus Datenbanken, die integrierte Funktionen zum trainieren von Models haben…</a:t>
            </a:r>
            <a:endParaRPr lang="de-DE" b="0" dirty="0">
              <a:effectLst/>
            </a:endParaRPr>
          </a:p>
          <a:p>
            <a:pPr rtl="0">
              <a:spcBef>
                <a:spcPts val="0"/>
              </a:spcBef>
              <a:spcAft>
                <a:spcPts val="0"/>
              </a:spcAft>
            </a:pPr>
            <a:r>
              <a:rPr lang="de-DE" sz="1800" b="0" i="0" u="none" strike="noStrike" dirty="0">
                <a:solidFill>
                  <a:srgbClr val="000000"/>
                </a:solidFill>
                <a:effectLst/>
                <a:latin typeface="Arial" panose="020B0604020202020204" pitchFamily="34" charset="0"/>
              </a:rPr>
              <a:t>Sam: Also eigentlich stimmt das so nicht….</a:t>
            </a:r>
            <a:endParaRPr lang="de-DE" b="0" dirty="0">
              <a:effectLst/>
            </a:endParaRPr>
          </a:p>
          <a:p>
            <a:br>
              <a:rPr lang="de-DE" dirty="0"/>
            </a:br>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3</a:t>
            </a:fld>
            <a:endParaRPr lang="de-DE"/>
          </a:p>
        </p:txBody>
      </p:sp>
    </p:spTree>
    <p:extLst>
      <p:ext uri="{BB962C8B-B14F-4D97-AF65-F5344CB8AC3E}">
        <p14:creationId xmlns:p14="http://schemas.microsoft.com/office/powerpoint/2010/main" val="3117089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30</a:t>
            </a:fld>
            <a:endParaRPr lang="de-DE"/>
          </a:p>
        </p:txBody>
      </p:sp>
    </p:spTree>
    <p:extLst>
      <p:ext uri="{BB962C8B-B14F-4D97-AF65-F5344CB8AC3E}">
        <p14:creationId xmlns:p14="http://schemas.microsoft.com/office/powerpoint/2010/main" val="1642770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31</a:t>
            </a:fld>
            <a:endParaRPr lang="de-DE"/>
          </a:p>
        </p:txBody>
      </p:sp>
    </p:spTree>
    <p:extLst>
      <p:ext uri="{BB962C8B-B14F-4D97-AF65-F5344CB8AC3E}">
        <p14:creationId xmlns:p14="http://schemas.microsoft.com/office/powerpoint/2010/main" val="138449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32</a:t>
            </a:fld>
            <a:endParaRPr lang="de-DE"/>
          </a:p>
        </p:txBody>
      </p:sp>
    </p:spTree>
    <p:extLst>
      <p:ext uri="{BB962C8B-B14F-4D97-AF65-F5344CB8AC3E}">
        <p14:creationId xmlns:p14="http://schemas.microsoft.com/office/powerpoint/2010/main" val="3839825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33</a:t>
            </a:fld>
            <a:endParaRPr lang="de-DE"/>
          </a:p>
        </p:txBody>
      </p:sp>
    </p:spTree>
    <p:extLst>
      <p:ext uri="{BB962C8B-B14F-4D97-AF65-F5344CB8AC3E}">
        <p14:creationId xmlns:p14="http://schemas.microsoft.com/office/powerpoint/2010/main" val="2772351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Bis zur Versionskontrolle von Schema-Artefakten: 3 Wochen</a:t>
            </a:r>
          </a:p>
          <a:p>
            <a:r>
              <a:rPr lang="de-DE" dirty="0"/>
              <a:t>Bis zum ersten automatisierten Regression-Test: 2 Monate</a:t>
            </a:r>
          </a:p>
          <a:p>
            <a:r>
              <a:rPr lang="de-DE" dirty="0"/>
              <a:t>Bis zur kompletten Integration in CI Pipeline: 5 Jahre</a:t>
            </a:r>
          </a:p>
          <a:p>
            <a:endParaRPr lang="de-DE" dirty="0"/>
          </a:p>
          <a:p>
            <a:r>
              <a:rPr lang="de-DE" dirty="0"/>
              <a:t>Alles mit einem existierenden Legacy-Projekt. Und wir haben etwas dabei verdient</a:t>
            </a:r>
          </a:p>
        </p:txBody>
      </p:sp>
      <p:sp>
        <p:nvSpPr>
          <p:cNvPr id="4" name="Foliennummernplatzhalter 3"/>
          <p:cNvSpPr>
            <a:spLocks noGrp="1"/>
          </p:cNvSpPr>
          <p:nvPr>
            <p:ph type="sldNum" sz="quarter" idx="5"/>
          </p:nvPr>
        </p:nvSpPr>
        <p:spPr/>
        <p:txBody>
          <a:bodyPr/>
          <a:lstStyle/>
          <a:p>
            <a:fld id="{B808D664-CC73-4A76-A17D-D1E3D1A17872}" type="slidenum">
              <a:rPr lang="de-DE" smtClean="0"/>
              <a:t>34</a:t>
            </a:fld>
            <a:endParaRPr lang="de-DE"/>
          </a:p>
        </p:txBody>
      </p:sp>
    </p:spTree>
    <p:extLst>
      <p:ext uri="{BB962C8B-B14F-4D97-AF65-F5344CB8AC3E}">
        <p14:creationId xmlns:p14="http://schemas.microsoft.com/office/powerpoint/2010/main" val="1797738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37</a:t>
            </a:fld>
            <a:endParaRPr lang="de-DE"/>
          </a:p>
        </p:txBody>
      </p:sp>
    </p:spTree>
    <p:extLst>
      <p:ext uri="{BB962C8B-B14F-4D97-AF65-F5344CB8AC3E}">
        <p14:creationId xmlns:p14="http://schemas.microsoft.com/office/powerpoint/2010/main" val="1985037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48</a:t>
            </a:fld>
            <a:endParaRPr lang="de-DE"/>
          </a:p>
        </p:txBody>
      </p:sp>
    </p:spTree>
    <p:extLst>
      <p:ext uri="{BB962C8B-B14F-4D97-AF65-F5344CB8AC3E}">
        <p14:creationId xmlns:p14="http://schemas.microsoft.com/office/powerpoint/2010/main" val="2175737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50</a:t>
            </a:fld>
            <a:endParaRPr lang="de-DE"/>
          </a:p>
        </p:txBody>
      </p:sp>
    </p:spTree>
    <p:extLst>
      <p:ext uri="{BB962C8B-B14F-4D97-AF65-F5344CB8AC3E}">
        <p14:creationId xmlns:p14="http://schemas.microsoft.com/office/powerpoint/2010/main" val="260157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Herzlich Willkommen, mein Name ist Samuel Nitsche, das eben war Darth Ora, der verantwortliche Sith-Lord für die Todesstern-Datenbank.</a:t>
            </a:r>
          </a:p>
          <a:p>
            <a:endParaRPr lang="de-DE" dirty="0"/>
          </a:p>
          <a:p>
            <a:r>
              <a:rPr lang="de-DE" dirty="0"/>
              <a:t>Ich bin Senior Software Developer bei Smenso, Speaker, Keynote Speaker, Autor, Blogger. Außerdem bin ich auch dieses Jahr wieder ein offizieller Oracle ACE, Star Wars Fan und seit kurzem Welpen-Besitzer – das erklärt die Ringe unter den Augen.</a:t>
            </a:r>
          </a:p>
          <a:p>
            <a:endParaRPr lang="de-DE" dirty="0"/>
          </a:p>
          <a:p>
            <a:r>
              <a:rPr lang="de-DE" dirty="0"/>
              <a:t>Ich werde es in diesem Vortrag so halten: Ich duze, denn das ist auch bei uns bei Smenso Standard. Wer mich anschließend mit Sie anspricht, den sieze ich gerne zurück, wer mich mit Du anspricht, den duze ich zurück.</a:t>
            </a:r>
          </a:p>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4</a:t>
            </a:fld>
            <a:endParaRPr lang="de-DE"/>
          </a:p>
        </p:txBody>
      </p:sp>
    </p:spTree>
    <p:extLst>
      <p:ext uri="{BB962C8B-B14F-4D97-AF65-F5344CB8AC3E}">
        <p14:creationId xmlns:p14="http://schemas.microsoft.com/office/powerpoint/2010/main" val="3945916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spcBef>
                <a:spcPts val="0"/>
              </a:spcBef>
              <a:spcAft>
                <a:spcPts val="0"/>
              </a:spcAft>
            </a:pPr>
            <a:r>
              <a:rPr lang="de-DE" sz="1800" b="0" i="0" u="none" strike="noStrike" dirty="0">
                <a:solidFill>
                  <a:srgbClr val="000000"/>
                </a:solidFill>
                <a:effectLst/>
                <a:latin typeface="Arial" panose="020B0604020202020204" pitchFamily="34" charset="0"/>
              </a:rPr>
              <a:t>so, da sind wir also: Wir haben eine umfangreiche Datenbank, die wir verbessern sollen, und wir wissen von aktuellen, wissenschaftlichen Untersuchungen, dass “Software </a:t>
            </a:r>
            <a:r>
              <a:rPr lang="de-DE" sz="1800" b="0" i="0" u="none" strike="noStrike" dirty="0" err="1">
                <a:solidFill>
                  <a:srgbClr val="000000"/>
                </a:solidFill>
                <a:effectLst/>
                <a:latin typeface="Arial" panose="020B0604020202020204" pitchFamily="34" charset="0"/>
              </a:rPr>
              <a:t>Delivery</a:t>
            </a:r>
            <a:r>
              <a:rPr lang="de-DE" sz="1800" b="0" i="0" u="none" strike="noStrike" dirty="0">
                <a:solidFill>
                  <a:srgbClr val="000000"/>
                </a:solidFill>
                <a:effectLst/>
                <a:latin typeface="Arial" panose="020B0604020202020204" pitchFamily="34" charset="0"/>
              </a:rPr>
              <a:t> Performance” - also wie schnell und oft Änderungen produktiv genommen werden können - einen großen Einfluss auf den Erfolg eines Unternehmens hat.</a:t>
            </a:r>
            <a:endParaRPr lang="de-DE" b="0" dirty="0">
              <a:effectLst/>
            </a:endParaRPr>
          </a:p>
          <a:p>
            <a:pPr rtl="0">
              <a:spcBef>
                <a:spcPts val="0"/>
              </a:spcBef>
              <a:spcAft>
                <a:spcPts val="0"/>
              </a:spcAft>
            </a:pPr>
            <a:br>
              <a:rPr lang="de-DE" b="0" dirty="0">
                <a:effectLst/>
              </a:rPr>
            </a:br>
            <a:r>
              <a:rPr lang="de-DE" sz="1800" b="0" i="0" u="none" strike="noStrike" dirty="0">
                <a:solidFill>
                  <a:srgbClr val="000000"/>
                </a:solidFill>
                <a:effectLst/>
                <a:latin typeface="Arial" panose="020B0604020202020204" pitchFamily="34" charset="0"/>
              </a:rPr>
              <a:t>Doch es scheint, als würden wir mit diesem alten, unflexiblen Monolith fest stecken.</a:t>
            </a:r>
          </a:p>
          <a:p>
            <a:pPr rtl="0">
              <a:spcBef>
                <a:spcPts val="0"/>
              </a:spcBef>
              <a:spcAft>
                <a:spcPts val="0"/>
              </a:spcAft>
            </a:pPr>
            <a:endParaRPr lang="de-DE" sz="1800" b="0" i="0" u="none" strike="noStrike" dirty="0">
              <a:solidFill>
                <a:srgbClr val="000000"/>
              </a:solidFill>
              <a:effectLst/>
              <a:latin typeface="Arial" panose="020B0604020202020204" pitchFamily="34" charset="0"/>
            </a:endParaRPr>
          </a:p>
          <a:p>
            <a:r>
              <a:rPr lang="de-DE" dirty="0"/>
              <a:t>Eine kleine Info vorab: der Vortrag enthält ziemlich viel Inhalt und ich werde viele Dinge nur ganz kurz beleuchten. Wir werden nicht tief in die einzelnen Themen hinein gehen, es geht eher um einen Überblick: Das kann ich auch mit relationalen Datenbanken tun.</a:t>
            </a:r>
          </a:p>
          <a:p>
            <a:r>
              <a:rPr lang="de-DE" dirty="0"/>
              <a:t>Die Folien stelle ich gerne zur Verfügung, und ihr könnt bei </a:t>
            </a:r>
            <a:r>
              <a:rPr lang="de-DE" dirty="0" err="1"/>
              <a:t>Github</a:t>
            </a:r>
            <a:r>
              <a:rPr lang="de-DE" dirty="0"/>
              <a:t> auch ein entsprechendes Repository mit allen Beispielen finden</a:t>
            </a:r>
          </a:p>
          <a:p>
            <a:pPr rtl="0">
              <a:spcBef>
                <a:spcPts val="0"/>
              </a:spcBef>
              <a:spcAft>
                <a:spcPts val="0"/>
              </a:spcAft>
            </a:pPr>
            <a:endParaRPr lang="de-DE" b="0" dirty="0">
              <a:effectLst/>
            </a:endParaRPr>
          </a:p>
          <a:p>
            <a:br>
              <a:rPr lang="de-DE" dirty="0"/>
            </a:br>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5</a:t>
            </a:fld>
            <a:endParaRPr lang="de-DE"/>
          </a:p>
        </p:txBody>
      </p:sp>
    </p:spTree>
    <p:extLst>
      <p:ext uri="{BB962C8B-B14F-4D97-AF65-F5344CB8AC3E}">
        <p14:creationId xmlns:p14="http://schemas.microsoft.com/office/powerpoint/2010/main" val="3013299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spcBef>
                <a:spcPts val="0"/>
              </a:spcBef>
              <a:spcAft>
                <a:spcPts val="0"/>
              </a:spcAft>
            </a:pPr>
            <a:r>
              <a:rPr lang="de-DE" sz="1800" b="0" i="0" u="none" strike="noStrike" dirty="0">
                <a:solidFill>
                  <a:srgbClr val="000000"/>
                </a:solidFill>
                <a:effectLst/>
                <a:latin typeface="Arial" panose="020B0604020202020204" pitchFamily="34" charset="0"/>
              </a:rPr>
              <a:t>Alle Beispiele in dieser Präsentation sind auf einer Oracle 18XE umgesetzt, können aber grundsätzlich für jede relationale Datenbank angepasst und angewendet werden.</a:t>
            </a:r>
            <a:endParaRPr lang="de-DE" b="0" dirty="0">
              <a:effectLst/>
            </a:endParaRPr>
          </a:p>
          <a:p>
            <a:pPr rtl="0">
              <a:spcBef>
                <a:spcPts val="0"/>
              </a:spcBef>
              <a:spcAft>
                <a:spcPts val="0"/>
              </a:spcAft>
            </a:pPr>
            <a:r>
              <a:rPr lang="de-DE" sz="1800" b="0" i="0" u="none" strike="noStrike" dirty="0">
                <a:solidFill>
                  <a:srgbClr val="000000"/>
                </a:solidFill>
                <a:effectLst/>
                <a:latin typeface="Arial" panose="020B0604020202020204" pitchFamily="34" charset="0"/>
              </a:rPr>
              <a:t>Die dunkle Seite nutzt nun Mal Oracle, das wird sich vermutlich so schnell auch nicht ändern.</a:t>
            </a:r>
          </a:p>
          <a:p>
            <a:pPr rtl="0">
              <a:spcBef>
                <a:spcPts val="0"/>
              </a:spcBef>
              <a:spcAft>
                <a:spcPts val="0"/>
              </a:spcAft>
            </a:pPr>
            <a:endParaRPr lang="de-DE" sz="1800" b="0" i="0" u="none" strike="noStrike" dirty="0">
              <a:solidFill>
                <a:srgbClr val="000000"/>
              </a:solidFill>
              <a:effectLst/>
              <a:latin typeface="Arial" panose="020B0604020202020204" pitchFamily="34" charset="0"/>
            </a:endParaRPr>
          </a:p>
          <a:p>
            <a:pPr rtl="0">
              <a:spcBef>
                <a:spcPts val="0"/>
              </a:spcBef>
              <a:spcAft>
                <a:spcPts val="0"/>
              </a:spcAft>
            </a:pPr>
            <a:r>
              <a:rPr lang="de-DE" sz="1800" b="0" i="0" u="none" strike="noStrike" dirty="0">
                <a:solidFill>
                  <a:srgbClr val="000000"/>
                </a:solidFill>
                <a:effectLst/>
                <a:latin typeface="Arial" panose="020B0604020202020204" pitchFamily="34" charset="0"/>
              </a:rPr>
              <a:t>Software </a:t>
            </a:r>
            <a:r>
              <a:rPr lang="de-DE" sz="1800" b="0" i="0" u="none" strike="noStrike" dirty="0" err="1">
                <a:solidFill>
                  <a:srgbClr val="000000"/>
                </a:solidFill>
                <a:effectLst/>
                <a:latin typeface="Arial" panose="020B0604020202020204" pitchFamily="34" charset="0"/>
              </a:rPr>
              <a:t>Delivery</a:t>
            </a:r>
            <a:r>
              <a:rPr lang="de-DE" sz="1800" b="0" i="0" u="none" strike="noStrike" dirty="0">
                <a:solidFill>
                  <a:srgbClr val="000000"/>
                </a:solidFill>
                <a:effectLst/>
                <a:latin typeface="Arial" panose="020B0604020202020204" pitchFamily="34" charset="0"/>
              </a:rPr>
              <a:t> Performance, </a:t>
            </a:r>
            <a:r>
              <a:rPr lang="de-DE" sz="1800" b="0" i="0" u="none" strike="noStrike" dirty="0" err="1">
                <a:solidFill>
                  <a:srgbClr val="000000"/>
                </a:solidFill>
                <a:effectLst/>
                <a:latin typeface="Arial" panose="020B0604020202020204" pitchFamily="34" charset="0"/>
              </a:rPr>
              <a:t>Continuous</a:t>
            </a:r>
            <a:r>
              <a:rPr lang="de-DE" sz="1800" b="0" i="0" u="none" strike="noStrike" dirty="0">
                <a:solidFill>
                  <a:srgbClr val="000000"/>
                </a:solidFill>
                <a:effectLst/>
                <a:latin typeface="Arial" panose="020B0604020202020204" pitchFamily="34" charset="0"/>
              </a:rPr>
              <a:t> </a:t>
            </a:r>
            <a:r>
              <a:rPr lang="de-DE" sz="1800" b="0" i="0" u="none" strike="noStrike" dirty="0" err="1">
                <a:solidFill>
                  <a:srgbClr val="000000"/>
                </a:solidFill>
                <a:effectLst/>
                <a:latin typeface="Arial" panose="020B0604020202020204" pitchFamily="34" charset="0"/>
              </a:rPr>
              <a:t>Improvement</a:t>
            </a:r>
            <a:r>
              <a:rPr lang="de-DE" sz="1800" b="0" i="0" u="none" strike="noStrike" dirty="0">
                <a:solidFill>
                  <a:srgbClr val="000000"/>
                </a:solidFill>
                <a:effectLst/>
                <a:latin typeface="Arial" panose="020B0604020202020204" pitchFamily="34" charset="0"/>
              </a:rPr>
              <a:t>, agile Software Entwicklung – all diese Schlagwörter sind verbunden mit einem großen Ziel</a:t>
            </a:r>
            <a:endParaRPr lang="de-DE" b="0" dirty="0">
              <a:effectLst/>
            </a:endParaRPr>
          </a:p>
          <a:p>
            <a:br>
              <a:rPr lang="de-DE" dirty="0"/>
            </a:br>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6</a:t>
            </a:fld>
            <a:endParaRPr lang="de-DE"/>
          </a:p>
        </p:txBody>
      </p:sp>
    </p:spTree>
    <p:extLst>
      <p:ext uri="{BB962C8B-B14F-4D97-AF65-F5344CB8AC3E}">
        <p14:creationId xmlns:p14="http://schemas.microsoft.com/office/powerpoint/2010/main" val="2092423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a:solidFill>
                  <a:srgbClr val="FFFF00"/>
                </a:solidFill>
                <a:latin typeface="Franklin Gothic Demi Cond" panose="020B0706030402020204" pitchFamily="34" charset="0"/>
                <a:cs typeface="Biome" panose="020B0503030204020804" pitchFamily="34" charset="0"/>
              </a:rPr>
              <a:t>Funktionierende Software ausliefern, die User*innen neue Möglichkeiten bietet– und zwar sofort. </a:t>
            </a:r>
          </a:p>
          <a:p>
            <a:endParaRPr lang="de-DE" sz="1200" dirty="0">
              <a:solidFill>
                <a:srgbClr val="FFFF00"/>
              </a:solidFill>
              <a:latin typeface="Franklin Gothic Demi Cond" panose="020B0706030402020204" pitchFamily="34" charset="0"/>
              <a:cs typeface="Biome" panose="020B0503030204020804" pitchFamily="34" charset="0"/>
            </a:endParaRPr>
          </a:p>
          <a:p>
            <a:r>
              <a:rPr lang="de-DE" sz="1200" dirty="0">
                <a:solidFill>
                  <a:srgbClr val="FFFF00"/>
                </a:solidFill>
                <a:latin typeface="Franklin Gothic Demi Cond" panose="020B0706030402020204" pitchFamily="34" charset="0"/>
                <a:cs typeface="Biome" panose="020B0503030204020804" pitchFamily="34" charset="0"/>
              </a:rPr>
              <a:t>Das ist eines der großen Ziele, egal ob </a:t>
            </a:r>
            <a:r>
              <a:rPr lang="de-DE" sz="1200" dirty="0" err="1">
                <a:solidFill>
                  <a:srgbClr val="FFFF00"/>
                </a:solidFill>
                <a:latin typeface="Franklin Gothic Demi Cond" panose="020B0706030402020204" pitchFamily="34" charset="0"/>
                <a:cs typeface="Biome" panose="020B0503030204020804" pitchFamily="34" charset="0"/>
              </a:rPr>
              <a:t>lean</a:t>
            </a:r>
            <a:r>
              <a:rPr lang="de-DE" sz="1200" dirty="0">
                <a:solidFill>
                  <a:srgbClr val="FFFF00"/>
                </a:solidFill>
                <a:latin typeface="Franklin Gothic Demi Cond" panose="020B0706030402020204" pitchFamily="34" charset="0"/>
                <a:cs typeface="Biome" panose="020B0503030204020804" pitchFamily="34" charset="0"/>
              </a:rPr>
              <a:t>, </a:t>
            </a:r>
            <a:r>
              <a:rPr lang="de-DE" sz="1200" dirty="0" err="1">
                <a:solidFill>
                  <a:srgbClr val="FFFF00"/>
                </a:solidFill>
                <a:latin typeface="Franklin Gothic Demi Cond" panose="020B0706030402020204" pitchFamily="34" charset="0"/>
                <a:cs typeface="Biome" panose="020B0503030204020804" pitchFamily="34" charset="0"/>
              </a:rPr>
              <a:t>scrum</a:t>
            </a:r>
            <a:r>
              <a:rPr lang="de-DE" sz="1200" dirty="0">
                <a:solidFill>
                  <a:srgbClr val="FFFF00"/>
                </a:solidFill>
                <a:latin typeface="Franklin Gothic Demi Cond" panose="020B0706030402020204" pitchFamily="34" charset="0"/>
                <a:cs typeface="Biome" panose="020B0503030204020804" pitchFamily="34" charset="0"/>
              </a:rPr>
              <a:t>, agile oder was auch immer. </a:t>
            </a:r>
          </a:p>
          <a:p>
            <a:r>
              <a:rPr lang="de-DE" sz="1200" dirty="0">
                <a:solidFill>
                  <a:srgbClr val="FFFF00"/>
                </a:solidFill>
                <a:latin typeface="Franklin Gothic Demi Cond" panose="020B0706030402020204" pitchFamily="34" charset="0"/>
                <a:cs typeface="Biome" panose="020B0503030204020804" pitchFamily="34" charset="0"/>
              </a:rPr>
              <a:t>Eines meiner Lieblingsbücher beschreibt dieses Ziel und die Methodik, um es zu erreichen, als „pragmatische Programmierung“.</a:t>
            </a:r>
          </a:p>
        </p:txBody>
      </p:sp>
      <p:sp>
        <p:nvSpPr>
          <p:cNvPr id="4" name="Foliennummernplatzhalter 3"/>
          <p:cNvSpPr>
            <a:spLocks noGrp="1"/>
          </p:cNvSpPr>
          <p:nvPr>
            <p:ph type="sldNum" sz="quarter" idx="5"/>
          </p:nvPr>
        </p:nvSpPr>
        <p:spPr/>
        <p:txBody>
          <a:bodyPr/>
          <a:lstStyle/>
          <a:p>
            <a:fld id="{B808D664-CC73-4A76-A17D-D1E3D1A17872}" type="slidenum">
              <a:rPr lang="de-DE" smtClean="0"/>
              <a:t>7</a:t>
            </a:fld>
            <a:endParaRPr lang="de-DE"/>
          </a:p>
        </p:txBody>
      </p:sp>
    </p:spTree>
    <p:extLst>
      <p:ext uri="{BB962C8B-B14F-4D97-AF65-F5344CB8AC3E}">
        <p14:creationId xmlns:p14="http://schemas.microsoft.com/office/powerpoint/2010/main" val="3990899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The </a:t>
            </a:r>
            <a:r>
              <a:rPr lang="de-DE" dirty="0" err="1"/>
              <a:t>Pragmatic</a:t>
            </a:r>
            <a:r>
              <a:rPr lang="de-DE" dirty="0"/>
              <a:t> </a:t>
            </a:r>
            <a:r>
              <a:rPr lang="de-DE" dirty="0" err="1"/>
              <a:t>Programmer</a:t>
            </a:r>
            <a:r>
              <a:rPr lang="de-DE" dirty="0"/>
              <a:t>, 20th </a:t>
            </a:r>
            <a:r>
              <a:rPr lang="de-DE" dirty="0" err="1"/>
              <a:t>Anniversary</a:t>
            </a:r>
            <a:r>
              <a:rPr lang="de-DE" dirty="0"/>
              <a:t> Edition wird das „pragmatische Starter Kit“ vorgestellt, quasi die Mindestanforderungen daran, pragmatische Software-Projekte zu gestalten, und daran möchte ich mich in Bezug auf relationale Datenbanken entlang hangeln.</a:t>
            </a:r>
          </a:p>
          <a:p>
            <a:r>
              <a:rPr lang="de-DE" dirty="0"/>
              <a:t>Die drei wichtigsten Dinge, die für pragmatische Entwicklung notwendig sind, sind Versionskontrolle, Regression </a:t>
            </a:r>
            <a:r>
              <a:rPr lang="de-DE" dirty="0" err="1"/>
              <a:t>Testing</a:t>
            </a:r>
            <a:r>
              <a:rPr lang="de-DE" dirty="0"/>
              <a:t> und komplette Automatisierung.</a:t>
            </a:r>
          </a:p>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8</a:t>
            </a:fld>
            <a:endParaRPr lang="de-DE"/>
          </a:p>
        </p:txBody>
      </p:sp>
    </p:spTree>
    <p:extLst>
      <p:ext uri="{BB962C8B-B14F-4D97-AF65-F5344CB8AC3E}">
        <p14:creationId xmlns:p14="http://schemas.microsoft.com/office/powerpoint/2010/main" val="47148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Datenbanken sind anders als Applikationen.</a:t>
            </a:r>
          </a:p>
          <a:p>
            <a:r>
              <a:rPr lang="de-DE" dirty="0"/>
              <a:t>Größtes Problem: State</a:t>
            </a:r>
          </a:p>
        </p:txBody>
      </p:sp>
      <p:sp>
        <p:nvSpPr>
          <p:cNvPr id="4" name="Foliennummernplatzhalter 3"/>
          <p:cNvSpPr>
            <a:spLocks noGrp="1"/>
          </p:cNvSpPr>
          <p:nvPr>
            <p:ph type="sldNum" sz="quarter" idx="5"/>
          </p:nvPr>
        </p:nvSpPr>
        <p:spPr/>
        <p:txBody>
          <a:bodyPr/>
          <a:lstStyle/>
          <a:p>
            <a:fld id="{B808D664-CC73-4A76-A17D-D1E3D1A17872}" type="slidenum">
              <a:rPr lang="de-DE" smtClean="0"/>
              <a:t>9</a:t>
            </a:fld>
            <a:endParaRPr lang="de-DE"/>
          </a:p>
        </p:txBody>
      </p:sp>
    </p:spTree>
    <p:extLst>
      <p:ext uri="{BB962C8B-B14F-4D97-AF65-F5344CB8AC3E}">
        <p14:creationId xmlns:p14="http://schemas.microsoft.com/office/powerpoint/2010/main" val="2860428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808D664-CC73-4A76-A17D-D1E3D1A17872}" type="slidenum">
              <a:rPr lang="de-DE" smtClean="0"/>
              <a:t>10</a:t>
            </a:fld>
            <a:endParaRPr lang="de-DE"/>
          </a:p>
        </p:txBody>
      </p:sp>
    </p:spTree>
    <p:extLst>
      <p:ext uri="{BB962C8B-B14F-4D97-AF65-F5344CB8AC3E}">
        <p14:creationId xmlns:p14="http://schemas.microsoft.com/office/powerpoint/2010/main" val="1444001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a:xfrm>
            <a:off x="838200" y="6356350"/>
            <a:ext cx="2743200" cy="365125"/>
          </a:xfrm>
          <a:prstGeom prst="rect">
            <a:avLst/>
          </a:prstGeom>
        </p:spPr>
        <p:txBody>
          <a:bodyPr/>
          <a:lstStyle/>
          <a:p>
            <a:fld id="{333FA832-56B3-4FED-9ACA-C39A91E18E97}" type="datetimeFigureOut">
              <a:rPr lang="de-DE" smtClean="0"/>
              <a:t>07.09.2022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8610600" y="6356350"/>
            <a:ext cx="2743200" cy="365125"/>
          </a:xfrm>
          <a:prstGeom prst="rect">
            <a:avLst/>
          </a:prstGeom>
        </p:spPr>
        <p:txBody>
          <a:bodyPr/>
          <a:lstStyle/>
          <a:p>
            <a:fld id="{61E63D19-4477-473B-8042-2227FD8C2955}" type="slidenum">
              <a:rPr lang="de-DE" smtClean="0"/>
              <a:t>‹Nr.›</a:t>
            </a:fld>
            <a:endParaRPr lang="de-DE"/>
          </a:p>
        </p:txBody>
      </p:sp>
    </p:spTree>
    <p:extLst>
      <p:ext uri="{BB962C8B-B14F-4D97-AF65-F5344CB8AC3E}">
        <p14:creationId xmlns:p14="http://schemas.microsoft.com/office/powerpoint/2010/main" val="1808655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p>
            <a:r>
              <a:rPr lang="de-DE"/>
              <a:t>Titelmasterformat durch Klicken bearbeiten</a:t>
            </a:r>
          </a:p>
        </p:txBody>
      </p:sp>
      <p:sp>
        <p:nvSpPr>
          <p:cNvPr id="3" name="Vertikaler Textplatzhalter 2"/>
          <p:cNvSpPr>
            <a:spLocks noGrp="1"/>
          </p:cNvSpPr>
          <p:nvPr>
            <p:ph type="body" orient="vert" idx="1"/>
          </p:nvPr>
        </p:nvSpPr>
        <p:spPr>
          <a:xfrm>
            <a:off x="838200" y="1825625"/>
            <a:ext cx="10515600" cy="4351338"/>
          </a:xfrm>
          <a:prstGeom prst="rect">
            <a:avLst/>
          </a:prstGeo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a:xfrm>
            <a:off x="838200" y="6356350"/>
            <a:ext cx="2743200" cy="365125"/>
          </a:xfrm>
          <a:prstGeom prst="rect">
            <a:avLst/>
          </a:prstGeom>
        </p:spPr>
        <p:txBody>
          <a:bodyPr/>
          <a:lstStyle/>
          <a:p>
            <a:fld id="{333FA832-56B3-4FED-9ACA-C39A91E18E97}" type="datetimeFigureOut">
              <a:rPr lang="de-DE" smtClean="0"/>
              <a:t>07.09.2022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8610600" y="6356350"/>
            <a:ext cx="2743200" cy="365125"/>
          </a:xfrm>
          <a:prstGeom prst="rect">
            <a:avLst/>
          </a:prstGeom>
        </p:spPr>
        <p:txBody>
          <a:bodyPr/>
          <a:lstStyle/>
          <a:p>
            <a:fld id="{61E63D19-4477-473B-8042-2227FD8C2955}" type="slidenum">
              <a:rPr lang="de-DE" smtClean="0"/>
              <a:t>‹Nr.›</a:t>
            </a:fld>
            <a:endParaRPr lang="de-DE"/>
          </a:p>
        </p:txBody>
      </p:sp>
    </p:spTree>
    <p:extLst>
      <p:ext uri="{BB962C8B-B14F-4D97-AF65-F5344CB8AC3E}">
        <p14:creationId xmlns:p14="http://schemas.microsoft.com/office/powerpoint/2010/main" val="819371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a:prstGeom prst="rect">
            <a:avLst/>
          </a:prstGeo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a:prstGeom prst="rect">
            <a:avLst/>
          </a:prstGeo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a:xfrm>
            <a:off x="838200" y="6356350"/>
            <a:ext cx="2743200" cy="365125"/>
          </a:xfrm>
          <a:prstGeom prst="rect">
            <a:avLst/>
          </a:prstGeom>
        </p:spPr>
        <p:txBody>
          <a:bodyPr/>
          <a:lstStyle/>
          <a:p>
            <a:fld id="{333FA832-56B3-4FED-9ACA-C39A91E18E97}" type="datetimeFigureOut">
              <a:rPr lang="de-DE" smtClean="0"/>
              <a:t>07.09.2022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8610600" y="6356350"/>
            <a:ext cx="2743200" cy="365125"/>
          </a:xfrm>
          <a:prstGeom prst="rect">
            <a:avLst/>
          </a:prstGeom>
        </p:spPr>
        <p:txBody>
          <a:bodyPr/>
          <a:lstStyle/>
          <a:p>
            <a:fld id="{61E63D19-4477-473B-8042-2227FD8C2955}" type="slidenum">
              <a:rPr lang="de-DE" smtClean="0"/>
              <a:t>‹Nr.›</a:t>
            </a:fld>
            <a:endParaRPr lang="de-DE"/>
          </a:p>
        </p:txBody>
      </p:sp>
    </p:spTree>
    <p:extLst>
      <p:ext uri="{BB962C8B-B14F-4D97-AF65-F5344CB8AC3E}">
        <p14:creationId xmlns:p14="http://schemas.microsoft.com/office/powerpoint/2010/main" val="3203063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p>
            <a:r>
              <a:rPr lang="de-DE"/>
              <a:t>Titelmasterformat durch Klicken bearbeiten</a:t>
            </a:r>
          </a:p>
        </p:txBody>
      </p:sp>
      <p:sp>
        <p:nvSpPr>
          <p:cNvPr id="3" name="Fußzeilenplatzhalter 2"/>
          <p:cNvSpPr>
            <a:spLocks noGrp="1"/>
          </p:cNvSpPr>
          <p:nvPr>
            <p:ph type="ftr" sz="quarter" idx="10"/>
          </p:nvPr>
        </p:nvSpPr>
        <p:spPr/>
        <p:txBody>
          <a:bodyPr/>
          <a:lstStyle/>
          <a:p>
            <a:r>
              <a:rPr lang="de-DE"/>
              <a:t>@Der_Pesse</a:t>
            </a:r>
            <a:endParaRPr lang="de-DE" dirty="0"/>
          </a:p>
        </p:txBody>
      </p:sp>
    </p:spTree>
    <p:extLst>
      <p:ext uri="{BB962C8B-B14F-4D97-AF65-F5344CB8AC3E}">
        <p14:creationId xmlns:p14="http://schemas.microsoft.com/office/powerpoint/2010/main" val="743691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el &amp; Untertitel">
    <p:spTree>
      <p:nvGrpSpPr>
        <p:cNvPr id="1" name=""/>
        <p:cNvGrpSpPr/>
        <p:nvPr/>
      </p:nvGrpSpPr>
      <p:grpSpPr>
        <a:xfrm>
          <a:off x="0" y="0"/>
          <a:ext cx="0" cy="0"/>
          <a:chOff x="0" y="0"/>
          <a:chExt cx="0" cy="0"/>
        </a:xfrm>
      </p:grpSpPr>
      <p:sp>
        <p:nvSpPr>
          <p:cNvPr id="11" name="Shape 11"/>
          <p:cNvSpPr>
            <a:spLocks noGrp="1"/>
          </p:cNvSpPr>
          <p:nvPr>
            <p:ph type="title"/>
          </p:nvPr>
        </p:nvSpPr>
        <p:spPr>
          <a:xfrm>
            <a:off x="2416971" y="1151931"/>
            <a:ext cx="7358063" cy="2321719"/>
          </a:xfrm>
          <a:prstGeom prst="rect">
            <a:avLst/>
          </a:prstGeom>
        </p:spPr>
        <p:txBody>
          <a:bodyPr anchor="b"/>
          <a:lstStyle/>
          <a:p>
            <a:r>
              <a:t>Titeltext</a:t>
            </a:r>
          </a:p>
        </p:txBody>
      </p:sp>
      <p:sp>
        <p:nvSpPr>
          <p:cNvPr id="12" name="Shape 12"/>
          <p:cNvSpPr>
            <a:spLocks noGrp="1"/>
          </p:cNvSpPr>
          <p:nvPr>
            <p:ph type="body" sz="quarter" idx="1"/>
          </p:nvPr>
        </p:nvSpPr>
        <p:spPr>
          <a:xfrm>
            <a:off x="2416971" y="3536158"/>
            <a:ext cx="7358063" cy="794743"/>
          </a:xfrm>
          <a:prstGeom prst="rect">
            <a:avLst/>
          </a:prstGeom>
          <a:extLst>
            <a:ext uri="{C572A759-6A51-4108-AA02-DFA0A04FC94B}">
              <ma14:wrappingTextBoxFlag xmlns:ma14="http://schemas.microsoft.com/office/mac/drawingml/2011/main" xmlns="" val="1"/>
            </a:ext>
          </a:extLst>
        </p:spPr>
        <p:txBody>
          <a:bodyPr anchor="t"/>
          <a:lstStyle>
            <a:lvl1pPr marL="0" indent="0" algn="ctr">
              <a:spcBef>
                <a:spcPts val="0"/>
              </a:spcBef>
              <a:buSzTx/>
              <a:buNone/>
              <a:defRPr sz="2200"/>
            </a:lvl1pPr>
            <a:lvl2pPr marL="0" indent="0" algn="ctr">
              <a:spcBef>
                <a:spcPts val="0"/>
              </a:spcBef>
              <a:buSzTx/>
              <a:buNone/>
              <a:defRPr sz="2200"/>
            </a:lvl2pPr>
            <a:lvl3pPr marL="0" indent="0" algn="ctr">
              <a:spcBef>
                <a:spcPts val="0"/>
              </a:spcBef>
              <a:buSzTx/>
              <a:buNone/>
              <a:defRPr sz="2200"/>
            </a:lvl3pPr>
            <a:lvl4pPr marL="0" indent="0" algn="ctr">
              <a:spcBef>
                <a:spcPts val="0"/>
              </a:spcBef>
              <a:buSzTx/>
              <a:buNone/>
              <a:defRPr sz="2200"/>
            </a:lvl4pPr>
            <a:lvl5pPr marL="0" indent="0" algn="ctr">
              <a:spcBef>
                <a:spcPts val="0"/>
              </a:spcBef>
              <a:buSzTx/>
              <a:buNone/>
              <a:defRPr sz="2200"/>
            </a:lvl5pPr>
          </a:lstStyle>
          <a:p>
            <a:r>
              <a:t>Textebene 1</a:t>
            </a:r>
          </a:p>
          <a:p>
            <a:pPr lvl="1"/>
            <a:r>
              <a:t>Textebene 2</a:t>
            </a:r>
          </a:p>
          <a:p>
            <a:pPr lvl="2"/>
            <a:r>
              <a:t>Textebene 3</a:t>
            </a:r>
          </a:p>
          <a:p>
            <a:pPr lvl="3"/>
            <a:r>
              <a:t>Textebene 4</a:t>
            </a:r>
          </a:p>
          <a:p>
            <a:pPr lvl="4"/>
            <a:r>
              <a:t>Textebene 5</a:t>
            </a:r>
          </a:p>
        </p:txBody>
      </p:sp>
      <p:sp>
        <p:nvSpPr>
          <p:cNvPr id="13" name="Shape 13"/>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214391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2653607" y="446484"/>
            <a:ext cx="6875860" cy="4161235"/>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2416971" y="4723806"/>
            <a:ext cx="7358063" cy="1000125"/>
          </a:xfrm>
          <a:prstGeom prst="rect">
            <a:avLst/>
          </a:prstGeom>
        </p:spPr>
        <p:txBody>
          <a:bodyPr anchor="b"/>
          <a:lstStyle/>
          <a:p>
            <a:r>
              <a:t>Titeltext</a:t>
            </a:r>
          </a:p>
        </p:txBody>
      </p:sp>
      <p:sp>
        <p:nvSpPr>
          <p:cNvPr id="22" name="Shape 22"/>
          <p:cNvSpPr>
            <a:spLocks noGrp="1"/>
          </p:cNvSpPr>
          <p:nvPr>
            <p:ph type="body" sz="quarter" idx="1"/>
          </p:nvPr>
        </p:nvSpPr>
        <p:spPr>
          <a:xfrm>
            <a:off x="2416971" y="5759650"/>
            <a:ext cx="7358063" cy="794743"/>
          </a:xfrm>
          <a:prstGeom prst="rect">
            <a:avLst/>
          </a:prstGeom>
          <a:extLst>
            <a:ext uri="{C572A759-6A51-4108-AA02-DFA0A04FC94B}">
              <ma14:wrappingTextBoxFlag xmlns:ma14="http://schemas.microsoft.com/office/mac/drawingml/2011/main" xmlns="" val="1"/>
            </a:ext>
          </a:extLst>
        </p:spPr>
        <p:txBody>
          <a:bodyPr anchor="t"/>
          <a:lstStyle>
            <a:lvl1pPr marL="0" indent="0" algn="ctr">
              <a:spcBef>
                <a:spcPts val="0"/>
              </a:spcBef>
              <a:buSzTx/>
              <a:buNone/>
              <a:defRPr sz="2200"/>
            </a:lvl1pPr>
            <a:lvl2pPr marL="0" indent="0" algn="ctr">
              <a:spcBef>
                <a:spcPts val="0"/>
              </a:spcBef>
              <a:buSzTx/>
              <a:buNone/>
              <a:defRPr sz="2200"/>
            </a:lvl2pPr>
            <a:lvl3pPr marL="0" indent="0" algn="ctr">
              <a:spcBef>
                <a:spcPts val="0"/>
              </a:spcBef>
              <a:buSzTx/>
              <a:buNone/>
              <a:defRPr sz="2200"/>
            </a:lvl3pPr>
            <a:lvl4pPr marL="0" indent="0" algn="ctr">
              <a:spcBef>
                <a:spcPts val="0"/>
              </a:spcBef>
              <a:buSzTx/>
              <a:buNone/>
              <a:defRPr sz="2200"/>
            </a:lvl4pPr>
            <a:lvl5pPr marL="0" indent="0" algn="ctr">
              <a:spcBef>
                <a:spcPts val="0"/>
              </a:spcBef>
              <a:buSzTx/>
              <a:buNone/>
              <a:defRPr sz="2200"/>
            </a:lvl5pPr>
          </a:lstStyle>
          <a:p>
            <a:r>
              <a:t>Textebene 1</a:t>
            </a:r>
          </a:p>
          <a:p>
            <a:pPr lvl="1"/>
            <a:r>
              <a:t>Textebene 2</a:t>
            </a:r>
          </a:p>
          <a:p>
            <a:pPr lvl="2"/>
            <a:r>
              <a:t>Textebene 3</a:t>
            </a:r>
          </a:p>
          <a:p>
            <a:pPr lvl="3"/>
            <a:r>
              <a:t>Textebene 4</a:t>
            </a:r>
          </a:p>
          <a:p>
            <a:pPr lvl="4"/>
            <a:r>
              <a:t>Textebene 5</a:t>
            </a:r>
          </a:p>
        </p:txBody>
      </p:sp>
      <p:sp>
        <p:nvSpPr>
          <p:cNvPr id="23" name="Shape 23"/>
          <p:cNvSpPr>
            <a:spLocks noGrp="1"/>
          </p:cNvSpPr>
          <p:nvPr>
            <p:ph type="sldNum" sz="quarter" idx="2"/>
          </p:nvPr>
        </p:nvSpPr>
        <p:spPr>
          <a:xfrm>
            <a:off x="5832921" y="6500814"/>
            <a:ext cx="443582" cy="328935"/>
          </a:xfrm>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26782955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el - Mitte">
    <p:spTree>
      <p:nvGrpSpPr>
        <p:cNvPr id="1" name=""/>
        <p:cNvGrpSpPr/>
        <p:nvPr/>
      </p:nvGrpSpPr>
      <p:grpSpPr>
        <a:xfrm>
          <a:off x="0" y="0"/>
          <a:ext cx="0" cy="0"/>
          <a:chOff x="0" y="0"/>
          <a:chExt cx="0" cy="0"/>
        </a:xfrm>
      </p:grpSpPr>
      <p:sp>
        <p:nvSpPr>
          <p:cNvPr id="30" name="Shape 30"/>
          <p:cNvSpPr>
            <a:spLocks noGrp="1"/>
          </p:cNvSpPr>
          <p:nvPr>
            <p:ph type="title"/>
          </p:nvPr>
        </p:nvSpPr>
        <p:spPr>
          <a:xfrm>
            <a:off x="2416971" y="2268143"/>
            <a:ext cx="7358063" cy="2321719"/>
          </a:xfrm>
          <a:prstGeom prst="rect">
            <a:avLst/>
          </a:prstGeom>
        </p:spPr>
        <p:txBody>
          <a:bodyPr/>
          <a:lstStyle/>
          <a:p>
            <a:r>
              <a:t>Titeltext</a:t>
            </a:r>
          </a:p>
        </p:txBody>
      </p:sp>
      <p:sp>
        <p:nvSpPr>
          <p:cNvPr id="31" name="Shape 31"/>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116174913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Foto - Vertik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6247804" y="446486"/>
            <a:ext cx="3750469" cy="5786439"/>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2193727" y="446484"/>
            <a:ext cx="3750469" cy="2803923"/>
          </a:xfrm>
          <a:prstGeom prst="rect">
            <a:avLst/>
          </a:prstGeom>
        </p:spPr>
        <p:txBody>
          <a:bodyPr anchor="b"/>
          <a:lstStyle>
            <a:lvl1pPr>
              <a:defRPr sz="4200"/>
            </a:lvl1pPr>
          </a:lstStyle>
          <a:p>
            <a:r>
              <a:t>Titeltext</a:t>
            </a:r>
          </a:p>
        </p:txBody>
      </p:sp>
      <p:sp>
        <p:nvSpPr>
          <p:cNvPr id="40" name="Shape 40"/>
          <p:cNvSpPr>
            <a:spLocks noGrp="1"/>
          </p:cNvSpPr>
          <p:nvPr>
            <p:ph type="body" sz="quarter" idx="1"/>
          </p:nvPr>
        </p:nvSpPr>
        <p:spPr>
          <a:xfrm>
            <a:off x="2193727" y="3348636"/>
            <a:ext cx="3750469" cy="2884289"/>
          </a:xfrm>
          <a:prstGeom prst="rect">
            <a:avLst/>
          </a:prstGeom>
          <a:extLst>
            <a:ext uri="{C572A759-6A51-4108-AA02-DFA0A04FC94B}">
              <ma14:wrappingTextBoxFlag xmlns:ma14="http://schemas.microsoft.com/office/mac/drawingml/2011/main" xmlns="" val="1"/>
            </a:ext>
          </a:extLst>
        </p:spPr>
        <p:txBody>
          <a:bodyPr anchor="t"/>
          <a:lstStyle>
            <a:lvl1pPr marL="0" indent="0" algn="ctr">
              <a:spcBef>
                <a:spcPts val="0"/>
              </a:spcBef>
              <a:buSzTx/>
              <a:buNone/>
              <a:defRPr sz="2200"/>
            </a:lvl1pPr>
            <a:lvl2pPr marL="0" indent="0" algn="ctr">
              <a:spcBef>
                <a:spcPts val="0"/>
              </a:spcBef>
              <a:buSzTx/>
              <a:buNone/>
              <a:defRPr sz="2200"/>
            </a:lvl2pPr>
            <a:lvl3pPr marL="0" indent="0" algn="ctr">
              <a:spcBef>
                <a:spcPts val="0"/>
              </a:spcBef>
              <a:buSzTx/>
              <a:buNone/>
              <a:defRPr sz="2200"/>
            </a:lvl3pPr>
            <a:lvl4pPr marL="0" indent="0" algn="ctr">
              <a:spcBef>
                <a:spcPts val="0"/>
              </a:spcBef>
              <a:buSzTx/>
              <a:buNone/>
              <a:defRPr sz="2200"/>
            </a:lvl4pPr>
            <a:lvl5pPr marL="0" indent="0" algn="ctr">
              <a:spcBef>
                <a:spcPts val="0"/>
              </a:spcBef>
              <a:buSzTx/>
              <a:buNone/>
              <a:defRPr sz="2200"/>
            </a:lvl5pPr>
          </a:lstStyle>
          <a:p>
            <a:r>
              <a:t>Textebene 1</a:t>
            </a:r>
          </a:p>
          <a:p>
            <a:pPr lvl="1"/>
            <a:r>
              <a:t>Textebene 2</a:t>
            </a:r>
          </a:p>
          <a:p>
            <a:pPr lvl="2"/>
            <a:r>
              <a:t>Textebene 3</a:t>
            </a:r>
          </a:p>
          <a:p>
            <a:pPr lvl="3"/>
            <a:r>
              <a:t>Textebene 4</a:t>
            </a:r>
          </a:p>
          <a:p>
            <a:pPr lvl="4"/>
            <a:r>
              <a:t>Textebene 5</a:t>
            </a:r>
          </a:p>
        </p:txBody>
      </p:sp>
      <p:sp>
        <p:nvSpPr>
          <p:cNvPr id="41" name="Shape 41"/>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4098654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el - Oben">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Titeltext</a:t>
            </a:r>
          </a:p>
        </p:txBody>
      </p:sp>
      <p:sp>
        <p:nvSpPr>
          <p:cNvPr id="49" name="Shape 49"/>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482605280"/>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el &amp; Aufzählung">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Titeltext</a:t>
            </a:r>
          </a:p>
        </p:txBody>
      </p:sp>
      <p:sp>
        <p:nvSpPr>
          <p:cNvPr id="57" name="Shape 57"/>
          <p:cNvSpPr>
            <a:spLocks noGrp="1"/>
          </p:cNvSpPr>
          <p:nvPr>
            <p:ph type="body" idx="1"/>
          </p:nvPr>
        </p:nvSpPr>
        <p:spPr>
          <a:xfrm>
            <a:off x="2193727" y="1830587"/>
            <a:ext cx="7804547" cy="4420196"/>
          </a:xfrm>
          <a:prstGeom prst="rect">
            <a:avLst/>
          </a:prstGeom>
          <a:extLst>
            <a:ext uri="{C572A759-6A51-4108-AA02-DFA0A04FC94B}">
              <ma14:wrappingTextBoxFlag xmlns:ma14="http://schemas.microsoft.com/office/mac/drawingml/2011/main" xmlns="" val="1"/>
            </a:ext>
          </a:extLst>
        </p:spPr>
        <p:txBody>
          <a:bodyPr/>
          <a:lstStyle/>
          <a:p>
            <a:r>
              <a:t>Textebene 1</a:t>
            </a:r>
          </a:p>
          <a:p>
            <a:pPr lvl="1"/>
            <a:r>
              <a:t>Textebene 2</a:t>
            </a:r>
          </a:p>
          <a:p>
            <a:pPr lvl="2"/>
            <a:r>
              <a:t>Textebene 3</a:t>
            </a:r>
          </a:p>
          <a:p>
            <a:pPr lvl="3"/>
            <a:r>
              <a:t>Textebene 4</a:t>
            </a:r>
          </a:p>
          <a:p>
            <a:pPr lvl="4"/>
            <a:r>
              <a:t>Textebene 5</a:t>
            </a:r>
          </a:p>
        </p:txBody>
      </p:sp>
      <p:sp>
        <p:nvSpPr>
          <p:cNvPr id="58" name="Shape 58"/>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690247720"/>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el, Aufzählung &amp; F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6247804" y="1830587"/>
            <a:ext cx="3750469" cy="4420196"/>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Titeltext</a:t>
            </a:r>
          </a:p>
        </p:txBody>
      </p:sp>
      <p:sp>
        <p:nvSpPr>
          <p:cNvPr id="67" name="Shape 67"/>
          <p:cNvSpPr>
            <a:spLocks noGrp="1"/>
          </p:cNvSpPr>
          <p:nvPr>
            <p:ph type="body" sz="quarter" idx="1"/>
          </p:nvPr>
        </p:nvSpPr>
        <p:spPr>
          <a:xfrm>
            <a:off x="2193727" y="1830587"/>
            <a:ext cx="3750469" cy="4420196"/>
          </a:xfrm>
          <a:prstGeom prst="rect">
            <a:avLst/>
          </a:prstGeom>
          <a:extLst>
            <a:ext uri="{C572A759-6A51-4108-AA02-DFA0A04FC94B}">
              <ma14:wrappingTextBoxFlag xmlns:ma14="http://schemas.microsoft.com/office/mac/drawingml/2011/main" xmlns="" val="1"/>
            </a:ext>
          </a:extLst>
        </p:spPr>
        <p:txBody>
          <a:bodyPr/>
          <a:lstStyle>
            <a:lvl1pPr marL="232680" indent="-232680">
              <a:spcBef>
                <a:spcPts val="2251"/>
              </a:spcBef>
              <a:defRPr sz="1900"/>
            </a:lvl1pPr>
            <a:lvl2pPr marL="404127" indent="-232680">
              <a:spcBef>
                <a:spcPts val="2251"/>
              </a:spcBef>
              <a:defRPr sz="1900"/>
            </a:lvl2pPr>
            <a:lvl3pPr marL="575576" indent="-232680">
              <a:spcBef>
                <a:spcPts val="2251"/>
              </a:spcBef>
              <a:defRPr sz="1900"/>
            </a:lvl3pPr>
            <a:lvl4pPr marL="747023" indent="-232680">
              <a:spcBef>
                <a:spcPts val="2251"/>
              </a:spcBef>
              <a:defRPr sz="1900"/>
            </a:lvl4pPr>
            <a:lvl5pPr marL="918472" indent="-232680">
              <a:spcBef>
                <a:spcPts val="2251"/>
              </a:spcBef>
              <a:defRPr sz="1900"/>
            </a:lvl5pPr>
          </a:lstStyle>
          <a:p>
            <a:r>
              <a:t>Textebene 1</a:t>
            </a:r>
          </a:p>
          <a:p>
            <a:pPr lvl="1"/>
            <a:r>
              <a:t>Textebene 2</a:t>
            </a:r>
          </a:p>
          <a:p>
            <a:pPr lvl="2"/>
            <a:r>
              <a:t>Textebene 3</a:t>
            </a:r>
          </a:p>
          <a:p>
            <a:pPr lvl="3"/>
            <a:r>
              <a:t>Textebene 4</a:t>
            </a:r>
          </a:p>
          <a:p>
            <a:pPr lvl="4"/>
            <a:r>
              <a:t>Textebene 5</a:t>
            </a:r>
          </a:p>
        </p:txBody>
      </p:sp>
      <p:sp>
        <p:nvSpPr>
          <p:cNvPr id="68" name="Shape 68"/>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54414486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p>
            <a:r>
              <a:rPr lang="de-DE"/>
              <a:t>Titelmasterformat durch Klicken bearbeiten</a:t>
            </a:r>
          </a:p>
        </p:txBody>
      </p:sp>
      <p:sp>
        <p:nvSpPr>
          <p:cNvPr id="3" name="Inhaltsplatzhalter 2"/>
          <p:cNvSpPr>
            <a:spLocks noGrp="1"/>
          </p:cNvSpPr>
          <p:nvPr>
            <p:ph idx="1"/>
          </p:nvPr>
        </p:nvSpPr>
        <p:spPr>
          <a:xfrm>
            <a:off x="838200" y="1825625"/>
            <a:ext cx="10515600" cy="4351338"/>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a:xfrm>
            <a:off x="838200" y="6356350"/>
            <a:ext cx="2743200" cy="365125"/>
          </a:xfrm>
          <a:prstGeom prst="rect">
            <a:avLst/>
          </a:prstGeom>
        </p:spPr>
        <p:txBody>
          <a:bodyPr/>
          <a:lstStyle/>
          <a:p>
            <a:fld id="{333FA832-56B3-4FED-9ACA-C39A91E18E97}" type="datetimeFigureOut">
              <a:rPr lang="de-DE" smtClean="0"/>
              <a:t>07.09.2022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8610600" y="6356350"/>
            <a:ext cx="2743200" cy="365125"/>
          </a:xfrm>
          <a:prstGeom prst="rect">
            <a:avLst/>
          </a:prstGeom>
        </p:spPr>
        <p:txBody>
          <a:bodyPr/>
          <a:lstStyle/>
          <a:p>
            <a:fld id="{61E63D19-4477-473B-8042-2227FD8C2955}" type="slidenum">
              <a:rPr lang="de-DE" smtClean="0"/>
              <a:t>‹Nr.›</a:t>
            </a:fld>
            <a:endParaRPr lang="de-DE"/>
          </a:p>
        </p:txBody>
      </p:sp>
    </p:spTree>
    <p:extLst>
      <p:ext uri="{BB962C8B-B14F-4D97-AF65-F5344CB8AC3E}">
        <p14:creationId xmlns:p14="http://schemas.microsoft.com/office/powerpoint/2010/main" val="299452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unkte">
    <p:spTree>
      <p:nvGrpSpPr>
        <p:cNvPr id="1" name=""/>
        <p:cNvGrpSpPr/>
        <p:nvPr/>
      </p:nvGrpSpPr>
      <p:grpSpPr>
        <a:xfrm>
          <a:off x="0" y="0"/>
          <a:ext cx="0" cy="0"/>
          <a:chOff x="0" y="0"/>
          <a:chExt cx="0" cy="0"/>
        </a:xfrm>
      </p:grpSpPr>
      <p:sp>
        <p:nvSpPr>
          <p:cNvPr id="75" name="Shape 75"/>
          <p:cNvSpPr>
            <a:spLocks noGrp="1"/>
          </p:cNvSpPr>
          <p:nvPr>
            <p:ph type="body" idx="1"/>
          </p:nvPr>
        </p:nvSpPr>
        <p:spPr>
          <a:xfrm>
            <a:off x="2193727" y="892971"/>
            <a:ext cx="7804547" cy="5072063"/>
          </a:xfrm>
          <a:prstGeom prst="rect">
            <a:avLst/>
          </a:prstGeom>
          <a:extLst>
            <a:ext uri="{C572A759-6A51-4108-AA02-DFA0A04FC94B}">
              <ma14:wrappingTextBoxFlag xmlns:ma14="http://schemas.microsoft.com/office/mac/drawingml/2011/main" xmlns="" val="1"/>
            </a:ext>
          </a:extLst>
        </p:spPr>
        <p:txBody>
          <a:bodyPr/>
          <a:lstStyle/>
          <a:p>
            <a:r>
              <a:t>Textebene 1</a:t>
            </a:r>
          </a:p>
          <a:p>
            <a:pPr lvl="1"/>
            <a:r>
              <a:t>Textebene 2</a:t>
            </a:r>
          </a:p>
          <a:p>
            <a:pPr lvl="2"/>
            <a:r>
              <a:t>Textebene 3</a:t>
            </a:r>
          </a:p>
          <a:p>
            <a:pPr lvl="3"/>
            <a:r>
              <a:t>Textebene 4</a:t>
            </a:r>
          </a:p>
          <a:p>
            <a:pPr lvl="4"/>
            <a:r>
              <a:t>Textebene 5</a:t>
            </a:r>
          </a:p>
        </p:txBody>
      </p:sp>
      <p:sp>
        <p:nvSpPr>
          <p:cNvPr id="76" name="Shape 76"/>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88836482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Foto - 3 Stück">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6247804" y="3580806"/>
            <a:ext cx="3750469" cy="2652117"/>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6252178" y="625079"/>
            <a:ext cx="3750471" cy="2652117"/>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2193727" y="625081"/>
            <a:ext cx="3750469" cy="5607844"/>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03310578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Zitat">
    <p:spTree>
      <p:nvGrpSpPr>
        <p:cNvPr id="1" name=""/>
        <p:cNvGrpSpPr/>
        <p:nvPr/>
      </p:nvGrpSpPr>
      <p:grpSpPr>
        <a:xfrm>
          <a:off x="0" y="0"/>
          <a:ext cx="0" cy="0"/>
          <a:chOff x="0" y="0"/>
          <a:chExt cx="0" cy="0"/>
        </a:xfrm>
      </p:grpSpPr>
      <p:sp>
        <p:nvSpPr>
          <p:cNvPr id="93" name="Shape 93"/>
          <p:cNvSpPr>
            <a:spLocks noGrp="1"/>
          </p:cNvSpPr>
          <p:nvPr>
            <p:ph type="body" sz="quarter" idx="1"/>
          </p:nvPr>
        </p:nvSpPr>
        <p:spPr>
          <a:xfrm>
            <a:off x="2416971" y="4473775"/>
            <a:ext cx="7358063" cy="330399"/>
          </a:xfrm>
          <a:prstGeom prst="rect">
            <a:avLst/>
          </a:prstGeom>
          <a:extLst>
            <a:ext uri="{C572A759-6A51-4108-AA02-DFA0A04FC94B}">
              <ma14:wrappingTextBoxFlag xmlns:ma14="http://schemas.microsoft.com/office/mac/drawingml/2011/main" xmlns="" val="1"/>
            </a:ext>
          </a:extLst>
        </p:spPr>
        <p:txBody>
          <a:bodyPr anchor="t"/>
          <a:lstStyle>
            <a:lvl1pPr marL="0" indent="0" algn="ctr">
              <a:spcBef>
                <a:spcPts val="0"/>
              </a:spcBef>
              <a:buSzTx/>
              <a:buNone/>
              <a:defRPr sz="1600"/>
            </a:lvl1pPr>
          </a:lstStyle>
          <a:p>
            <a:r>
              <a:t>–Christian Bauer</a:t>
            </a:r>
          </a:p>
        </p:txBody>
      </p:sp>
      <p:sp>
        <p:nvSpPr>
          <p:cNvPr id="94" name="Shape 94"/>
          <p:cNvSpPr>
            <a:spLocks noGrp="1"/>
          </p:cNvSpPr>
          <p:nvPr>
            <p:ph type="body" sz="quarter" idx="13"/>
          </p:nvPr>
        </p:nvSpPr>
        <p:spPr>
          <a:xfrm>
            <a:off x="2416971" y="3000377"/>
            <a:ext cx="7358063" cy="482204"/>
          </a:xfrm>
          <a:prstGeom prst="rect">
            <a:avLst/>
          </a:prstGeom>
        </p:spPr>
        <p:txBody>
          <a:bodyPr/>
          <a:lstStyle>
            <a:lvl1pPr marL="0" indent="0" algn="ctr">
              <a:spcBef>
                <a:spcPts val="0"/>
              </a:spcBef>
              <a:buSzTx/>
              <a:buNone/>
              <a:defRPr sz="5200"/>
            </a:lvl1pPr>
          </a:lstStyle>
          <a:p>
            <a:pPr marL="0" indent="0" algn="ctr">
              <a:spcBef>
                <a:spcPts val="0"/>
              </a:spcBef>
              <a:buSzTx/>
              <a:buNone/>
              <a:defRPr sz="5200"/>
            </a:pPr>
            <a:endParaRPr/>
          </a:p>
        </p:txBody>
      </p:sp>
      <p:sp>
        <p:nvSpPr>
          <p:cNvPr id="95" name="Shape 95"/>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24835099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02" name="Shape 102"/>
          <p:cNvSpPr>
            <a:spLocks noGrp="1"/>
          </p:cNvSpPr>
          <p:nvPr>
            <p:ph type="pic" idx="13"/>
          </p:nvPr>
        </p:nvSpPr>
        <p:spPr>
          <a:xfrm>
            <a:off x="1524000" y="0"/>
            <a:ext cx="9144000" cy="6858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2966541948"/>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Leer">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422029957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a:prstGeom prst="rect">
            <a:avLst/>
          </a:prstGeo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a:xfrm>
            <a:off x="838200" y="6356350"/>
            <a:ext cx="2743200" cy="365125"/>
          </a:xfrm>
          <a:prstGeom prst="rect">
            <a:avLst/>
          </a:prstGeom>
        </p:spPr>
        <p:txBody>
          <a:bodyPr/>
          <a:lstStyle/>
          <a:p>
            <a:fld id="{333FA832-56B3-4FED-9ACA-C39A91E18E97}" type="datetimeFigureOut">
              <a:rPr lang="de-DE" smtClean="0"/>
              <a:t>07.09.2022</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a:xfrm>
            <a:off x="8610600" y="6356350"/>
            <a:ext cx="2743200" cy="365125"/>
          </a:xfrm>
          <a:prstGeom prst="rect">
            <a:avLst/>
          </a:prstGeom>
        </p:spPr>
        <p:txBody>
          <a:bodyPr/>
          <a:lstStyle/>
          <a:p>
            <a:fld id="{61E63D19-4477-473B-8042-2227FD8C2955}" type="slidenum">
              <a:rPr lang="de-DE" smtClean="0"/>
              <a:t>‹Nr.›</a:t>
            </a:fld>
            <a:endParaRPr lang="de-DE"/>
          </a:p>
        </p:txBody>
      </p:sp>
    </p:spTree>
    <p:extLst>
      <p:ext uri="{BB962C8B-B14F-4D97-AF65-F5344CB8AC3E}">
        <p14:creationId xmlns:p14="http://schemas.microsoft.com/office/powerpoint/2010/main" val="1880127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a:xfrm>
            <a:off x="838200" y="6356350"/>
            <a:ext cx="2743200" cy="365125"/>
          </a:xfrm>
          <a:prstGeom prst="rect">
            <a:avLst/>
          </a:prstGeom>
        </p:spPr>
        <p:txBody>
          <a:bodyPr/>
          <a:lstStyle/>
          <a:p>
            <a:fld id="{333FA832-56B3-4FED-9ACA-C39A91E18E97}" type="datetimeFigureOut">
              <a:rPr lang="de-DE" smtClean="0"/>
              <a:t>07.09.2022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a:xfrm>
            <a:off x="8610600" y="6356350"/>
            <a:ext cx="2743200" cy="365125"/>
          </a:xfrm>
          <a:prstGeom prst="rect">
            <a:avLst/>
          </a:prstGeom>
        </p:spPr>
        <p:txBody>
          <a:bodyPr/>
          <a:lstStyle/>
          <a:p>
            <a:fld id="{61E63D19-4477-473B-8042-2227FD8C2955}" type="slidenum">
              <a:rPr lang="de-DE" smtClean="0"/>
              <a:t>‹Nr.›</a:t>
            </a:fld>
            <a:endParaRPr lang="de-DE"/>
          </a:p>
        </p:txBody>
      </p:sp>
    </p:spTree>
    <p:extLst>
      <p:ext uri="{BB962C8B-B14F-4D97-AF65-F5344CB8AC3E}">
        <p14:creationId xmlns:p14="http://schemas.microsoft.com/office/powerpoint/2010/main" val="920399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a:prstGeom prst="rect">
            <a:avLst/>
          </a:prstGeo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a:prstGeom prst="rect">
            <a:avLst/>
          </a:prstGeo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a:xfrm>
            <a:off x="838200" y="6356350"/>
            <a:ext cx="2743200" cy="365125"/>
          </a:xfrm>
          <a:prstGeom prst="rect">
            <a:avLst/>
          </a:prstGeom>
        </p:spPr>
        <p:txBody>
          <a:bodyPr/>
          <a:lstStyle/>
          <a:p>
            <a:fld id="{333FA832-56B3-4FED-9ACA-C39A91E18E97}" type="datetimeFigureOut">
              <a:rPr lang="de-DE" smtClean="0"/>
              <a:t>07.09.2022</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a:xfrm>
            <a:off x="8610600" y="6356350"/>
            <a:ext cx="2743200" cy="365125"/>
          </a:xfrm>
          <a:prstGeom prst="rect">
            <a:avLst/>
          </a:prstGeom>
        </p:spPr>
        <p:txBody>
          <a:bodyPr/>
          <a:lstStyle/>
          <a:p>
            <a:fld id="{61E63D19-4477-473B-8042-2227FD8C2955}" type="slidenum">
              <a:rPr lang="de-DE" smtClean="0"/>
              <a:t>‹Nr.›</a:t>
            </a:fld>
            <a:endParaRPr lang="de-DE"/>
          </a:p>
        </p:txBody>
      </p:sp>
    </p:spTree>
    <p:extLst>
      <p:ext uri="{BB962C8B-B14F-4D97-AF65-F5344CB8AC3E}">
        <p14:creationId xmlns:p14="http://schemas.microsoft.com/office/powerpoint/2010/main" val="2310768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a:xfrm>
            <a:off x="838200" y="6356350"/>
            <a:ext cx="2743200" cy="365125"/>
          </a:xfrm>
          <a:prstGeom prst="rect">
            <a:avLst/>
          </a:prstGeom>
        </p:spPr>
        <p:txBody>
          <a:bodyPr/>
          <a:lstStyle/>
          <a:p>
            <a:fld id="{333FA832-56B3-4FED-9ACA-C39A91E18E97}" type="datetimeFigureOut">
              <a:rPr lang="de-DE" smtClean="0"/>
              <a:t>07.09.2022</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a:xfrm>
            <a:off x="8610600" y="6356350"/>
            <a:ext cx="2743200" cy="365125"/>
          </a:xfrm>
          <a:prstGeom prst="rect">
            <a:avLst/>
          </a:prstGeom>
        </p:spPr>
        <p:txBody>
          <a:bodyPr/>
          <a:lstStyle/>
          <a:p>
            <a:fld id="{61E63D19-4477-473B-8042-2227FD8C2955}" type="slidenum">
              <a:rPr lang="de-DE" smtClean="0"/>
              <a:t>‹Nr.›</a:t>
            </a:fld>
            <a:endParaRPr lang="de-DE"/>
          </a:p>
        </p:txBody>
      </p:sp>
    </p:spTree>
    <p:extLst>
      <p:ext uri="{BB962C8B-B14F-4D97-AF65-F5344CB8AC3E}">
        <p14:creationId xmlns:p14="http://schemas.microsoft.com/office/powerpoint/2010/main" val="216641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838200" y="6356350"/>
            <a:ext cx="2743200" cy="365125"/>
          </a:xfrm>
          <a:prstGeom prst="rect">
            <a:avLst/>
          </a:prstGeom>
        </p:spPr>
        <p:txBody>
          <a:bodyPr/>
          <a:lstStyle/>
          <a:p>
            <a:fld id="{333FA832-56B3-4FED-9ACA-C39A91E18E97}" type="datetimeFigureOut">
              <a:rPr lang="de-DE" smtClean="0"/>
              <a:t>07.09.2022</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a:xfrm>
            <a:off x="8610600" y="6356350"/>
            <a:ext cx="2743200" cy="365125"/>
          </a:xfrm>
          <a:prstGeom prst="rect">
            <a:avLst/>
          </a:prstGeom>
        </p:spPr>
        <p:txBody>
          <a:bodyPr/>
          <a:lstStyle/>
          <a:p>
            <a:fld id="{61E63D19-4477-473B-8042-2227FD8C2955}" type="slidenum">
              <a:rPr lang="de-DE" smtClean="0"/>
              <a:t>‹Nr.›</a:t>
            </a:fld>
            <a:endParaRPr lang="de-DE"/>
          </a:p>
        </p:txBody>
      </p:sp>
    </p:spTree>
    <p:extLst>
      <p:ext uri="{BB962C8B-B14F-4D97-AF65-F5344CB8AC3E}">
        <p14:creationId xmlns:p14="http://schemas.microsoft.com/office/powerpoint/2010/main" val="2029972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a:prstGeom prst="rect">
            <a:avLst/>
          </a:prstGeo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a:xfrm>
            <a:off x="838200" y="6356350"/>
            <a:ext cx="2743200" cy="365125"/>
          </a:xfrm>
          <a:prstGeom prst="rect">
            <a:avLst/>
          </a:prstGeom>
        </p:spPr>
        <p:txBody>
          <a:bodyPr/>
          <a:lstStyle/>
          <a:p>
            <a:fld id="{333FA832-56B3-4FED-9ACA-C39A91E18E97}" type="datetimeFigureOut">
              <a:rPr lang="de-DE" smtClean="0"/>
              <a:t>07.09.2022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a:xfrm>
            <a:off x="8610600" y="6356350"/>
            <a:ext cx="2743200" cy="365125"/>
          </a:xfrm>
          <a:prstGeom prst="rect">
            <a:avLst/>
          </a:prstGeom>
        </p:spPr>
        <p:txBody>
          <a:bodyPr/>
          <a:lstStyle/>
          <a:p>
            <a:fld id="{61E63D19-4477-473B-8042-2227FD8C2955}" type="slidenum">
              <a:rPr lang="de-DE" smtClean="0"/>
              <a:t>‹Nr.›</a:t>
            </a:fld>
            <a:endParaRPr lang="de-DE"/>
          </a:p>
        </p:txBody>
      </p:sp>
    </p:spTree>
    <p:extLst>
      <p:ext uri="{BB962C8B-B14F-4D97-AF65-F5344CB8AC3E}">
        <p14:creationId xmlns:p14="http://schemas.microsoft.com/office/powerpoint/2010/main" val="29016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a:prstGeom prst="rect">
            <a:avLst/>
          </a:prstGeo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a:xfrm>
            <a:off x="838200" y="6356350"/>
            <a:ext cx="2743200" cy="365125"/>
          </a:xfrm>
          <a:prstGeom prst="rect">
            <a:avLst/>
          </a:prstGeom>
        </p:spPr>
        <p:txBody>
          <a:bodyPr/>
          <a:lstStyle/>
          <a:p>
            <a:fld id="{333FA832-56B3-4FED-9ACA-C39A91E18E97}" type="datetimeFigureOut">
              <a:rPr lang="de-DE" smtClean="0"/>
              <a:t>07.09.2022</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a:xfrm>
            <a:off x="8610600" y="6356350"/>
            <a:ext cx="2743200" cy="365125"/>
          </a:xfrm>
          <a:prstGeom prst="rect">
            <a:avLst/>
          </a:prstGeom>
        </p:spPr>
        <p:txBody>
          <a:bodyPr/>
          <a:lstStyle/>
          <a:p>
            <a:fld id="{61E63D19-4477-473B-8042-2227FD8C2955}" type="slidenum">
              <a:rPr lang="de-DE" smtClean="0"/>
              <a:t>‹Nr.›</a:t>
            </a:fld>
            <a:endParaRPr lang="de-DE"/>
          </a:p>
        </p:txBody>
      </p:sp>
    </p:spTree>
    <p:extLst>
      <p:ext uri="{BB962C8B-B14F-4D97-AF65-F5344CB8AC3E}">
        <p14:creationId xmlns:p14="http://schemas.microsoft.com/office/powerpoint/2010/main" val="3182310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100000">
              <a:srgbClr val="215B8F"/>
            </a:gs>
          </a:gsLst>
          <a:lin ang="18900000" scaled="1"/>
          <a:tileRect/>
        </a:gradFill>
        <a:effectLst/>
      </p:bgPr>
    </p:bg>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194388" y="6291036"/>
            <a:ext cx="4114800" cy="365125"/>
          </a:xfrm>
          <a:prstGeom prst="rect">
            <a:avLst/>
          </a:prstGeom>
        </p:spPr>
        <p:txBody>
          <a:bodyPr vert="horz" lIns="91440" tIns="45720" rIns="91440" bIns="45720" rtlCol="0" anchor="ctr"/>
          <a:lstStyle>
            <a:lvl1pPr algn="l">
              <a:defRPr sz="2400">
                <a:solidFill>
                  <a:schemeClr val="tx1">
                    <a:tint val="75000"/>
                  </a:schemeClr>
                </a:solidFill>
                <a:latin typeface="Franklin Gothic Medium" panose="020B0603020102020204" pitchFamily="34" charset="0"/>
              </a:defRPr>
            </a:lvl1pPr>
          </a:lstStyle>
          <a:p>
            <a:r>
              <a:rPr lang="de-DE" dirty="0"/>
              <a:t>@</a:t>
            </a:r>
            <a:r>
              <a:rPr lang="de-DE" dirty="0" err="1"/>
              <a:t>Der_Pesse</a:t>
            </a:r>
            <a:endParaRPr lang="de-DE" dirty="0"/>
          </a:p>
        </p:txBody>
      </p:sp>
    </p:spTree>
    <p:extLst>
      <p:ext uri="{BB962C8B-B14F-4D97-AF65-F5344CB8AC3E}">
        <p14:creationId xmlns:p14="http://schemas.microsoft.com/office/powerpoint/2010/main" val="1919798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193727" y="312541"/>
            <a:ext cx="7804547" cy="1518047"/>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Titeltext</a:t>
            </a:r>
          </a:p>
        </p:txBody>
      </p:sp>
      <p:sp>
        <p:nvSpPr>
          <p:cNvPr id="3" name="Shape 3"/>
          <p:cNvSpPr>
            <a:spLocks noGrp="1"/>
          </p:cNvSpPr>
          <p:nvPr>
            <p:ph type="body" idx="1"/>
          </p:nvPr>
        </p:nvSpPr>
        <p:spPr>
          <a:xfrm>
            <a:off x="6627812" y="1981202"/>
            <a:ext cx="3581400" cy="4876801"/>
          </a:xfrm>
          <a:prstGeom prst="rect">
            <a:avLst/>
          </a:prstGeom>
          <a:ln w="12700">
            <a:miter lim="400000"/>
          </a:ln>
        </p:spPr>
        <p:txBody>
          <a:bodyPr lIns="71437" tIns="71437" rIns="71437" bIns="71437" anchor="ctr">
            <a:normAutofit/>
          </a:bodyPr>
          <a:lstStyle/>
          <a:p>
            <a:endParaRPr/>
          </a:p>
        </p:txBody>
      </p:sp>
      <p:sp>
        <p:nvSpPr>
          <p:cNvPr id="4" name="Shape 4"/>
          <p:cNvSpPr>
            <a:spLocks noGrp="1"/>
          </p:cNvSpPr>
          <p:nvPr>
            <p:ph type="sldNum" sz="quarter" idx="2"/>
          </p:nvPr>
        </p:nvSpPr>
        <p:spPr>
          <a:xfrm>
            <a:off x="5832921" y="6505280"/>
            <a:ext cx="443582" cy="328935"/>
          </a:xfrm>
          <a:prstGeom prst="rect">
            <a:avLst/>
          </a:prstGeom>
          <a:ln w="12700">
            <a:miter lim="400000"/>
          </a:ln>
        </p:spPr>
        <p:txBody>
          <a:bodyPr wrap="none" lIns="71437" tIns="71437" rIns="71437" bIns="71437">
            <a:spAutoFit/>
          </a:bodyPr>
          <a:lstStyle>
            <a:lvl1pPr>
              <a:defRPr sz="1200"/>
            </a:lvl1pPr>
          </a:lstStyle>
          <a:p>
            <a:fld id="{86CB4B4D-7CA3-9044-876B-883B54F8677D}" type="slidenum">
              <a:t>‹Nr.›</a:t>
            </a:fld>
            <a:endParaRPr/>
          </a:p>
        </p:txBody>
      </p:sp>
    </p:spTree>
    <p:extLst>
      <p:ext uri="{BB962C8B-B14F-4D97-AF65-F5344CB8AC3E}">
        <p14:creationId xmlns:p14="http://schemas.microsoft.com/office/powerpoint/2010/main" val="201877700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med"/>
  <p:txStyles>
    <p:titleStyle>
      <a:lvl1pPr marL="0" marR="0" indent="0" algn="ctr" defTabSz="41076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41076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41076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41076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41076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41076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41076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41076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41076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308676" marR="0" indent="-308676" algn="l" defTabSz="410760" rtl="0" latinLnBrk="0">
        <a:lnSpc>
          <a:spcPct val="100000"/>
        </a:lnSpc>
        <a:spcBef>
          <a:spcPts val="2951"/>
        </a:spcBef>
        <a:spcAft>
          <a:spcPts val="0"/>
        </a:spcAft>
        <a:buClrTx/>
        <a:buSzPct val="75000"/>
        <a:buFontTx/>
        <a:buChar char="•"/>
        <a:tabLst/>
        <a:defRPr sz="2500" b="0" i="0" u="none" strike="noStrike" cap="none" spc="0" baseline="0">
          <a:ln>
            <a:noFill/>
          </a:ln>
          <a:solidFill>
            <a:srgbClr val="000000"/>
          </a:solidFill>
          <a:uFillTx/>
          <a:latin typeface="Helvetica Light"/>
          <a:ea typeface="Helvetica Light"/>
          <a:cs typeface="Helvetica Light"/>
          <a:sym typeface="Helvetica Light"/>
        </a:defRPr>
      </a:lvl1pPr>
      <a:lvl2pPr marL="530924" marR="0" indent="-308676" algn="l" defTabSz="410760" rtl="0" latinLnBrk="0">
        <a:lnSpc>
          <a:spcPct val="100000"/>
        </a:lnSpc>
        <a:spcBef>
          <a:spcPts val="2951"/>
        </a:spcBef>
        <a:spcAft>
          <a:spcPts val="0"/>
        </a:spcAft>
        <a:buClrTx/>
        <a:buSzPct val="75000"/>
        <a:buFontTx/>
        <a:buChar char="•"/>
        <a:tabLst/>
        <a:defRPr sz="2500" b="0" i="0" u="none" strike="noStrike" cap="none" spc="0" baseline="0">
          <a:ln>
            <a:noFill/>
          </a:ln>
          <a:solidFill>
            <a:srgbClr val="000000"/>
          </a:solidFill>
          <a:uFillTx/>
          <a:latin typeface="Helvetica Light"/>
          <a:ea typeface="Helvetica Light"/>
          <a:cs typeface="Helvetica Light"/>
          <a:sym typeface="Helvetica Light"/>
        </a:defRPr>
      </a:lvl2pPr>
      <a:lvl3pPr marL="753171" marR="0" indent="-308676" algn="l" defTabSz="410760" rtl="0" latinLnBrk="0">
        <a:lnSpc>
          <a:spcPct val="100000"/>
        </a:lnSpc>
        <a:spcBef>
          <a:spcPts val="2951"/>
        </a:spcBef>
        <a:spcAft>
          <a:spcPts val="0"/>
        </a:spcAft>
        <a:buClrTx/>
        <a:buSzPct val="75000"/>
        <a:buFontTx/>
        <a:buChar char="•"/>
        <a:tabLst/>
        <a:defRPr sz="2500" b="0" i="0" u="none" strike="noStrike" cap="none" spc="0" baseline="0">
          <a:ln>
            <a:noFill/>
          </a:ln>
          <a:solidFill>
            <a:srgbClr val="000000"/>
          </a:solidFill>
          <a:uFillTx/>
          <a:latin typeface="Helvetica Light"/>
          <a:ea typeface="Helvetica Light"/>
          <a:cs typeface="Helvetica Light"/>
          <a:sym typeface="Helvetica Light"/>
        </a:defRPr>
      </a:lvl3pPr>
      <a:lvl4pPr marL="975418" marR="0" indent="-308676" algn="l" defTabSz="410760" rtl="0" latinLnBrk="0">
        <a:lnSpc>
          <a:spcPct val="100000"/>
        </a:lnSpc>
        <a:spcBef>
          <a:spcPts val="2951"/>
        </a:spcBef>
        <a:spcAft>
          <a:spcPts val="0"/>
        </a:spcAft>
        <a:buClrTx/>
        <a:buSzPct val="75000"/>
        <a:buFontTx/>
        <a:buChar char="•"/>
        <a:tabLst/>
        <a:defRPr sz="2500" b="0" i="0" u="none" strike="noStrike" cap="none" spc="0" baseline="0">
          <a:ln>
            <a:noFill/>
          </a:ln>
          <a:solidFill>
            <a:srgbClr val="000000"/>
          </a:solidFill>
          <a:uFillTx/>
          <a:latin typeface="Helvetica Light"/>
          <a:ea typeface="Helvetica Light"/>
          <a:cs typeface="Helvetica Light"/>
          <a:sym typeface="Helvetica Light"/>
        </a:defRPr>
      </a:lvl4pPr>
      <a:lvl5pPr marL="1197665" marR="0" indent="-308676" algn="l" defTabSz="410760" rtl="0" latinLnBrk="0">
        <a:lnSpc>
          <a:spcPct val="100000"/>
        </a:lnSpc>
        <a:spcBef>
          <a:spcPts val="2951"/>
        </a:spcBef>
        <a:spcAft>
          <a:spcPts val="0"/>
        </a:spcAft>
        <a:buClrTx/>
        <a:buSzPct val="75000"/>
        <a:buFontTx/>
        <a:buChar char="•"/>
        <a:tabLst/>
        <a:defRPr sz="2500" b="0" i="0" u="none" strike="noStrike" cap="none" spc="0" baseline="0">
          <a:ln>
            <a:noFill/>
          </a:ln>
          <a:solidFill>
            <a:srgbClr val="000000"/>
          </a:solidFill>
          <a:uFillTx/>
          <a:latin typeface="Helvetica Light"/>
          <a:ea typeface="Helvetica Light"/>
          <a:cs typeface="Helvetica Light"/>
          <a:sym typeface="Helvetica Light"/>
        </a:defRPr>
      </a:lvl5pPr>
      <a:lvl6pPr marL="1419913" marR="0" indent="-308676" algn="l" defTabSz="410760" rtl="0" latinLnBrk="0">
        <a:lnSpc>
          <a:spcPct val="100000"/>
        </a:lnSpc>
        <a:spcBef>
          <a:spcPts val="2951"/>
        </a:spcBef>
        <a:spcAft>
          <a:spcPts val="0"/>
        </a:spcAft>
        <a:buClrTx/>
        <a:buSzPct val="75000"/>
        <a:buFontTx/>
        <a:buChar char="•"/>
        <a:tabLst/>
        <a:defRPr sz="2500" b="0" i="0" u="none" strike="noStrike" cap="none" spc="0" baseline="0">
          <a:ln>
            <a:noFill/>
          </a:ln>
          <a:solidFill>
            <a:srgbClr val="000000"/>
          </a:solidFill>
          <a:uFillTx/>
          <a:latin typeface="Helvetica Light"/>
          <a:ea typeface="Helvetica Light"/>
          <a:cs typeface="Helvetica Light"/>
          <a:sym typeface="Helvetica Light"/>
        </a:defRPr>
      </a:lvl6pPr>
      <a:lvl7pPr marL="1642159" marR="0" indent="-308676" algn="l" defTabSz="410760" rtl="0" latinLnBrk="0">
        <a:lnSpc>
          <a:spcPct val="100000"/>
        </a:lnSpc>
        <a:spcBef>
          <a:spcPts val="2951"/>
        </a:spcBef>
        <a:spcAft>
          <a:spcPts val="0"/>
        </a:spcAft>
        <a:buClrTx/>
        <a:buSzPct val="75000"/>
        <a:buFontTx/>
        <a:buChar char="•"/>
        <a:tabLst/>
        <a:defRPr sz="2500" b="0" i="0" u="none" strike="noStrike" cap="none" spc="0" baseline="0">
          <a:ln>
            <a:noFill/>
          </a:ln>
          <a:solidFill>
            <a:srgbClr val="000000"/>
          </a:solidFill>
          <a:uFillTx/>
          <a:latin typeface="Helvetica Light"/>
          <a:ea typeface="Helvetica Light"/>
          <a:cs typeface="Helvetica Light"/>
          <a:sym typeface="Helvetica Light"/>
        </a:defRPr>
      </a:lvl7pPr>
      <a:lvl8pPr marL="1864408" marR="0" indent="-308676" algn="l" defTabSz="410760" rtl="0" latinLnBrk="0">
        <a:lnSpc>
          <a:spcPct val="100000"/>
        </a:lnSpc>
        <a:spcBef>
          <a:spcPts val="2951"/>
        </a:spcBef>
        <a:spcAft>
          <a:spcPts val="0"/>
        </a:spcAft>
        <a:buClrTx/>
        <a:buSzPct val="75000"/>
        <a:buFontTx/>
        <a:buChar char="•"/>
        <a:tabLst/>
        <a:defRPr sz="2500" b="0" i="0" u="none" strike="noStrike" cap="none" spc="0" baseline="0">
          <a:ln>
            <a:noFill/>
          </a:ln>
          <a:solidFill>
            <a:srgbClr val="000000"/>
          </a:solidFill>
          <a:uFillTx/>
          <a:latin typeface="Helvetica Light"/>
          <a:ea typeface="Helvetica Light"/>
          <a:cs typeface="Helvetica Light"/>
          <a:sym typeface="Helvetica Light"/>
        </a:defRPr>
      </a:lvl8pPr>
      <a:lvl9pPr marL="2086654" marR="0" indent="-308676" algn="l" defTabSz="410760" rtl="0" latinLnBrk="0">
        <a:lnSpc>
          <a:spcPct val="100000"/>
        </a:lnSpc>
        <a:spcBef>
          <a:spcPts val="2951"/>
        </a:spcBef>
        <a:spcAft>
          <a:spcPts val="0"/>
        </a:spcAft>
        <a:buClrTx/>
        <a:buSzPct val="75000"/>
        <a:buFontTx/>
        <a:buChar char="•"/>
        <a:tabLst/>
        <a:defRPr sz="25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076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1pPr>
      <a:lvl2pPr marL="0" marR="0" indent="0" algn="ctr" defTabSz="41076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2pPr>
      <a:lvl3pPr marL="0" marR="0" indent="0" algn="ctr" defTabSz="41076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3pPr>
      <a:lvl4pPr marL="0" marR="0" indent="0" algn="ctr" defTabSz="41076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4pPr>
      <a:lvl5pPr marL="0" marR="0" indent="0" algn="ctr" defTabSz="41076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5pPr>
      <a:lvl6pPr marL="0" marR="0" indent="0" algn="ctr" defTabSz="41076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6pPr>
      <a:lvl7pPr marL="0" marR="0" indent="0" algn="ctr" defTabSz="41076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7pPr>
      <a:lvl8pPr marL="0" marR="0" indent="0" algn="ctr" defTabSz="41076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8pPr>
      <a:lvl9pPr marL="0" marR="0" indent="0" algn="ctr" defTabSz="41076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sv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sv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unsplash.com/@jamesponddotco?utm_source=unsplash&amp;utm_medium=referral&amp;utm_content=creditCopyText" TargetMode="External"/><Relationship Id="rId7" Type="http://schemas.openxmlformats.org/officeDocument/2006/relationships/image" Target="../media/image23.jp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hyperlink" Target="https://unsplash.com/s/photos/star-wars?utm_source=unsplash&amp;utm_medium=referral&amp;utm_content=creditCopyTex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unsplash.com/@danielkcheung?utm_source=unsplash&amp;utm_medium=referral&amp;utm_content=creditCopyText" TargetMode="External"/><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hyperlink" Target="https://unsplash.com/s/photos/lego-sandbox?utm_source=unsplash&amp;utm_medium=referral&amp;utm_content=creditCopyTex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unsplash.com/s/photos/star-war?utm_source=unsplash&amp;utm_medium=referral&amp;utm_content=creditCopyText" TargetMode="External"/><Relationship Id="rId4" Type="http://schemas.openxmlformats.org/officeDocument/2006/relationships/hyperlink" Target="https://unsplash.com/@helloimnik?utm_source=unsplash&amp;utm_medium=referral&amp;utm_content=creditCopyText"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iZReVBBFGZ0?feature=oembed" TargetMode="Externa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sam.de/2017/11/one-does-not-simply-update-a-database-migration-based-database-developmen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sv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4.png"/><Relationship Id="rId4" Type="http://schemas.openxmlformats.org/officeDocument/2006/relationships/image" Target="../media/image17.sv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hyperlink" Target="https://developer-sam.d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unsplash.com/s/photos/lego-star-wars?utm_source=unsplash&amp;utm_medium=referral&amp;utm_content=creditCopyText" TargetMode="External"/><Relationship Id="rId4" Type="http://schemas.openxmlformats.org/officeDocument/2006/relationships/hyperlink" Target="https://unsplash.com/@danielkcheung?utm_source=unsplash&amp;utm_medium=referral&amp;utm_content=creditCopyTex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esse/deathstar-continuous-improvemen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1A33CBE6-908F-6B4A-5D0E-663C4556E1C8}"/>
              </a:ext>
            </a:extLst>
          </p:cNvPr>
          <p:cNvSpPr/>
          <p:nvPr/>
        </p:nvSpPr>
        <p:spPr>
          <a:xfrm>
            <a:off x="0" y="-1"/>
            <a:ext cx="7120028" cy="2919587"/>
          </a:xfrm>
          <a:prstGeom prst="rect">
            <a:avLst/>
          </a:prstGeom>
          <a:solidFill>
            <a:srgbClr val="DDDD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de-DE"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26" name="Shape 126"/>
          <p:cNvSpPr/>
          <p:nvPr/>
        </p:nvSpPr>
        <p:spPr>
          <a:xfrm>
            <a:off x="358498" y="2277829"/>
            <a:ext cx="3135475" cy="48256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defTabSz="410744" hangingPunct="0">
              <a:defRPr>
                <a:solidFill>
                  <a:srgbClr val="0B4D96"/>
                </a:solidFill>
                <a:latin typeface="Arial"/>
                <a:ea typeface="Arial"/>
                <a:cs typeface="Arial"/>
                <a:sym typeface="Arial"/>
              </a:defRPr>
            </a:pPr>
            <a:r>
              <a:rPr lang="de-DE" sz="2667" kern="0" dirty="0">
                <a:solidFill>
                  <a:srgbClr val="141B05"/>
                </a:solidFill>
                <a:latin typeface="Arial" panose="020B0604020202020204" pitchFamily="34" charset="0"/>
                <a:cs typeface="Arial" panose="020B0604020202020204" pitchFamily="34" charset="0"/>
                <a:sym typeface="Arial"/>
              </a:rPr>
              <a:t>Pforzheim, 7.9.2022</a:t>
            </a:r>
          </a:p>
        </p:txBody>
      </p:sp>
      <p:sp>
        <p:nvSpPr>
          <p:cNvPr id="127" name="Shape 127"/>
          <p:cNvSpPr/>
          <p:nvPr/>
        </p:nvSpPr>
        <p:spPr>
          <a:xfrm>
            <a:off x="1207001" y="5736422"/>
            <a:ext cx="72199" cy="48256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200">
                <a:solidFill>
                  <a:srgbClr val="FFFFFF"/>
                </a:solidFill>
              </a:defRPr>
            </a:lvl1pPr>
          </a:lstStyle>
          <a:p>
            <a:pPr algn="ctr" defTabSz="410744" hangingPunct="0"/>
            <a:endParaRPr sz="2667" kern="0" dirty="0">
              <a:latin typeface="Arial" panose="020B0604020202020204" pitchFamily="34" charset="0"/>
              <a:cs typeface="Arial" panose="020B0604020202020204" pitchFamily="34" charset="0"/>
              <a:sym typeface="Helvetica Light"/>
            </a:endParaRPr>
          </a:p>
        </p:txBody>
      </p:sp>
      <p:sp>
        <p:nvSpPr>
          <p:cNvPr id="119" name="Shape 119"/>
          <p:cNvSpPr>
            <a:spLocks noGrp="1"/>
          </p:cNvSpPr>
          <p:nvPr>
            <p:ph type="ctrTitle"/>
          </p:nvPr>
        </p:nvSpPr>
        <p:spPr>
          <a:xfrm>
            <a:off x="4341351" y="4243217"/>
            <a:ext cx="7193980" cy="2186158"/>
          </a:xfrm>
          <a:prstGeom prst="rect">
            <a:avLst/>
          </a:prstGeom>
        </p:spPr>
        <p:txBody>
          <a:bodyPr>
            <a:noAutofit/>
          </a:bodyPr>
          <a:lstStyle/>
          <a:p>
            <a:pPr algn="r" defTabSz="303963">
              <a:defRPr sz="8800">
                <a:solidFill>
                  <a:srgbClr val="FFFFFF"/>
                </a:solidFill>
                <a:latin typeface="Arial"/>
                <a:ea typeface="Arial"/>
                <a:cs typeface="Arial"/>
                <a:sym typeface="Arial"/>
              </a:defRPr>
            </a:pPr>
            <a:r>
              <a:rPr lang="de-DE" sz="5400" dirty="0" err="1">
                <a:solidFill>
                  <a:srgbClr val="E4E4E4"/>
                </a:solidFill>
                <a:latin typeface="Franklin Gothic Demi Cond" panose="020B0706030402020204" pitchFamily="34" charset="0"/>
              </a:rPr>
              <a:t>Continuous</a:t>
            </a:r>
            <a:r>
              <a:rPr lang="de-DE" sz="5400" dirty="0">
                <a:solidFill>
                  <a:srgbClr val="E4E4E4"/>
                </a:solidFill>
                <a:latin typeface="Franklin Gothic Demi Cond" panose="020B0706030402020204" pitchFamily="34" charset="0"/>
              </a:rPr>
              <a:t> </a:t>
            </a:r>
            <a:r>
              <a:rPr lang="de-DE" sz="5400" dirty="0" err="1">
                <a:solidFill>
                  <a:srgbClr val="E4E4E4"/>
                </a:solidFill>
                <a:latin typeface="Franklin Gothic Demi Cond" panose="020B0706030402020204" pitchFamily="34" charset="0"/>
              </a:rPr>
              <a:t>Improvement</a:t>
            </a:r>
            <a:endParaRPr sz="5400" dirty="0">
              <a:solidFill>
                <a:srgbClr val="E4E4E4"/>
              </a:solidFill>
              <a:latin typeface="Franklin Gothic Demi Cond" panose="020B0706030402020204" pitchFamily="34" charset="0"/>
            </a:endParaRPr>
          </a:p>
          <a:p>
            <a:pPr algn="r" defTabSz="303963">
              <a:defRPr sz="8800">
                <a:solidFill>
                  <a:srgbClr val="FFFFFF"/>
                </a:solidFill>
                <a:latin typeface="Arial"/>
                <a:ea typeface="Arial"/>
                <a:cs typeface="Arial"/>
                <a:sym typeface="Arial"/>
              </a:defRPr>
            </a:pPr>
            <a:r>
              <a:rPr lang="de-DE" sz="4000" dirty="0">
                <a:solidFill>
                  <a:srgbClr val="E4E4E4"/>
                </a:solidFill>
                <a:latin typeface="Franklin Gothic Demi Cond" panose="020B0706030402020204" pitchFamily="34" charset="0"/>
              </a:rPr>
              <a:t>auf der </a:t>
            </a:r>
            <a:br>
              <a:rPr lang="de-DE" sz="4800" dirty="0">
                <a:solidFill>
                  <a:srgbClr val="E4E4E4"/>
                </a:solidFill>
                <a:latin typeface="Franklin Gothic Demi Cond" panose="020B0706030402020204" pitchFamily="34" charset="0"/>
              </a:rPr>
            </a:br>
            <a:r>
              <a:rPr lang="de-DE" sz="5400" dirty="0">
                <a:solidFill>
                  <a:srgbClr val="E4E4E4"/>
                </a:solidFill>
                <a:latin typeface="Franklin Gothic Demi Cond" panose="020B0706030402020204" pitchFamily="34" charset="0"/>
              </a:rPr>
              <a:t>Todesstern-Datenbank</a:t>
            </a:r>
            <a:endParaRPr sz="4800" dirty="0">
              <a:solidFill>
                <a:srgbClr val="E4E4E4"/>
              </a:solidFill>
              <a:latin typeface="Franklin Gothic Demi Cond" panose="020B0706030402020204" pitchFamily="34" charset="0"/>
            </a:endParaRPr>
          </a:p>
        </p:txBody>
      </p:sp>
      <p:sp>
        <p:nvSpPr>
          <p:cNvPr id="120" name="Shape 120"/>
          <p:cNvSpPr/>
          <p:nvPr/>
        </p:nvSpPr>
        <p:spPr>
          <a:xfrm>
            <a:off x="9406166" y="3554274"/>
            <a:ext cx="2104743" cy="48256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a:solidFill>
                  <a:srgbClr val="FFFFFF"/>
                </a:solidFill>
                <a:latin typeface="Arial"/>
                <a:ea typeface="Arial"/>
                <a:cs typeface="Arial"/>
                <a:sym typeface="Arial"/>
              </a:defRPr>
            </a:lvl1pPr>
          </a:lstStyle>
          <a:p>
            <a:pPr algn="r" defTabSz="410744" hangingPunct="0"/>
            <a:r>
              <a:rPr lang="de-DE" sz="2667" kern="0" dirty="0">
                <a:solidFill>
                  <a:srgbClr val="E4E4E4"/>
                </a:solidFill>
                <a:latin typeface="Franklin Gothic Demi Cond" panose="020B0706030402020204" pitchFamily="34" charset="0"/>
              </a:rPr>
              <a:t>Samuel Nitsche</a:t>
            </a:r>
            <a:endParaRPr sz="2667" kern="0" dirty="0">
              <a:solidFill>
                <a:srgbClr val="E4E4E4"/>
              </a:solidFill>
              <a:latin typeface="Franklin Gothic Demi Cond" panose="020B0706030402020204" pitchFamily="34" charset="0"/>
            </a:endParaRPr>
          </a:p>
        </p:txBody>
      </p:sp>
      <p:pic>
        <p:nvPicPr>
          <p:cNvPr id="10" name="Grafik 9">
            <a:extLst>
              <a:ext uri="{FF2B5EF4-FFF2-40B4-BE49-F238E27FC236}">
                <a16:creationId xmlns:a16="http://schemas.microsoft.com/office/drawing/2014/main" id="{80CBACB1-25B2-4323-BD86-61303D408B7D}"/>
              </a:ext>
            </a:extLst>
          </p:cNvPr>
          <p:cNvPicPr>
            <a:picLocks noChangeAspect="1"/>
          </p:cNvPicPr>
          <p:nvPr/>
        </p:nvPicPr>
        <p:blipFill rotWithShape="1">
          <a:blip r:embed="rId3">
            <a:extLst>
              <a:ext uri="{28A0092B-C50C-407E-A947-70E740481C1C}">
                <a14:useLocalDpi xmlns:a14="http://schemas.microsoft.com/office/drawing/2010/main" val="0"/>
              </a:ext>
            </a:extLst>
          </a:blip>
          <a:srcRect l="-41282" r="1"/>
          <a:stretch/>
        </p:blipFill>
        <p:spPr>
          <a:xfrm>
            <a:off x="-1614379" y="3193441"/>
            <a:ext cx="5955730" cy="3235934"/>
          </a:xfrm>
          <a:prstGeom prst="ellipse">
            <a:avLst/>
          </a:prstGeom>
        </p:spPr>
      </p:pic>
      <p:pic>
        <p:nvPicPr>
          <p:cNvPr id="1026" name="Picture 2" descr="IT AFTER WORK: Continuous Improvement auf der Todesstern-Datenbank">
            <a:extLst>
              <a:ext uri="{FF2B5EF4-FFF2-40B4-BE49-F238E27FC236}">
                <a16:creationId xmlns:a16="http://schemas.microsoft.com/office/drawing/2014/main" id="{FCB99A8B-99F7-1227-D13E-18BFD7FBD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8208" y="0"/>
            <a:ext cx="5193792" cy="2919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215B8F"/>
            </a:gs>
          </a:gsLst>
          <a:lin ang="18900000" scaled="1"/>
        </a:gra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CD936E4D-9C96-43C9-8D9E-B738C383D02F}"/>
              </a:ext>
            </a:extLst>
          </p:cNvPr>
          <p:cNvSpPr/>
          <p:nvPr/>
        </p:nvSpPr>
        <p:spPr>
          <a:xfrm>
            <a:off x="427839" y="1287623"/>
            <a:ext cx="11316748" cy="4739780"/>
          </a:xfrm>
          <a:prstGeom prst="rect">
            <a:avLst/>
          </a:prstGeom>
          <a:solidFill>
            <a:schemeClr val="accent1">
              <a:lumMod val="60000"/>
              <a:lumOff val="40000"/>
              <a:alpha val="62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extfeld 1"/>
          <p:cNvSpPr txBox="1"/>
          <p:nvPr/>
        </p:nvSpPr>
        <p:spPr>
          <a:xfrm>
            <a:off x="287695" y="289248"/>
            <a:ext cx="95747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prstClr val="white"/>
                </a:solidFill>
                <a:effectLst/>
                <a:uLnTx/>
                <a:uFillTx/>
                <a:latin typeface="Franklin Gothic Demi Cond" panose="020B0706030402020204" pitchFamily="34" charset="0"/>
              </a:rPr>
              <a:t>Versionskontrolle – Datenbank-Artefakte</a:t>
            </a:r>
          </a:p>
        </p:txBody>
      </p:sp>
      <p:grpSp>
        <p:nvGrpSpPr>
          <p:cNvPr id="5" name="Gruppieren 4">
            <a:extLst>
              <a:ext uri="{FF2B5EF4-FFF2-40B4-BE49-F238E27FC236}">
                <a16:creationId xmlns:a16="http://schemas.microsoft.com/office/drawing/2014/main" id="{139EB0C6-AFAE-4C09-91BB-1C97579B1A56}"/>
              </a:ext>
            </a:extLst>
          </p:cNvPr>
          <p:cNvGrpSpPr/>
          <p:nvPr/>
        </p:nvGrpSpPr>
        <p:grpSpPr>
          <a:xfrm>
            <a:off x="788565" y="1539294"/>
            <a:ext cx="3204595" cy="3984768"/>
            <a:chOff x="662731" y="1367407"/>
            <a:chExt cx="3926048" cy="2356868"/>
          </a:xfrm>
        </p:grpSpPr>
        <p:sp>
          <p:nvSpPr>
            <p:cNvPr id="4" name="Rechteck 3">
              <a:extLst>
                <a:ext uri="{FF2B5EF4-FFF2-40B4-BE49-F238E27FC236}">
                  <a16:creationId xmlns:a16="http://schemas.microsoft.com/office/drawing/2014/main" id="{5CC7BF20-7708-4AA5-BB5D-9058DEF73632}"/>
                </a:ext>
              </a:extLst>
            </p:cNvPr>
            <p:cNvSpPr/>
            <p:nvPr/>
          </p:nvSpPr>
          <p:spPr>
            <a:xfrm>
              <a:off x="662731" y="1367407"/>
              <a:ext cx="3926048" cy="2356868"/>
            </a:xfrm>
            <a:prstGeom prst="rect">
              <a:avLst/>
            </a:prstGeom>
            <a:solidFill>
              <a:srgbClr val="C7DDF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2800" b="1" dirty="0">
                  <a:solidFill>
                    <a:schemeClr val="tx1"/>
                  </a:solidFill>
                </a:rPr>
                <a:t>Schema</a:t>
              </a:r>
            </a:p>
          </p:txBody>
        </p:sp>
        <p:sp>
          <p:nvSpPr>
            <p:cNvPr id="15" name="Textfeld 14">
              <a:extLst>
                <a:ext uri="{FF2B5EF4-FFF2-40B4-BE49-F238E27FC236}">
                  <a16:creationId xmlns:a16="http://schemas.microsoft.com/office/drawing/2014/main" id="{57A29544-09CD-40C8-BFB3-CB8D482B07BA}"/>
                </a:ext>
              </a:extLst>
            </p:cNvPr>
            <p:cNvSpPr txBox="1"/>
            <p:nvPr/>
          </p:nvSpPr>
          <p:spPr>
            <a:xfrm>
              <a:off x="662731" y="1905000"/>
              <a:ext cx="3926048" cy="1365303"/>
            </a:xfrm>
            <a:prstGeom prst="rect">
              <a:avLst/>
            </a:prstGeom>
            <a:noFill/>
          </p:spPr>
          <p:txBody>
            <a:bodyPr wrap="square" rtlCol="0">
              <a:spAutoFit/>
            </a:bodyPr>
            <a:lstStyle/>
            <a:p>
              <a:pPr marL="285750" indent="-285750">
                <a:buFont typeface="Arial" panose="020B0604020202020204" pitchFamily="34" charset="0"/>
                <a:buChar char="•"/>
              </a:pPr>
              <a:r>
                <a:rPr lang="de-DE" sz="2400" dirty="0"/>
                <a:t>Tabellen, </a:t>
              </a:r>
              <a:r>
                <a:rPr lang="de-DE" sz="2400" dirty="0" err="1"/>
                <a:t>Constraints</a:t>
              </a:r>
              <a:endParaRPr lang="de-DE" sz="2400" dirty="0"/>
            </a:p>
            <a:p>
              <a:pPr marL="285750" indent="-285750">
                <a:buFont typeface="Arial" panose="020B0604020202020204" pitchFamily="34" charset="0"/>
                <a:buChar char="•"/>
              </a:pPr>
              <a:r>
                <a:rPr lang="de-DE" sz="2400" dirty="0"/>
                <a:t>View Definitionen</a:t>
              </a:r>
            </a:p>
            <a:p>
              <a:pPr marL="285750" indent="-285750">
                <a:buFont typeface="Arial" panose="020B0604020202020204" pitchFamily="34" charset="0"/>
                <a:buChar char="•"/>
              </a:pPr>
              <a:r>
                <a:rPr lang="de-DE" sz="2400" dirty="0" err="1"/>
                <a:t>Stored</a:t>
              </a:r>
              <a:r>
                <a:rPr lang="de-DE" sz="2400" dirty="0"/>
                <a:t> </a:t>
              </a:r>
              <a:r>
                <a:rPr lang="de-DE" sz="2400" dirty="0" err="1"/>
                <a:t>procedures</a:t>
              </a:r>
              <a:endParaRPr lang="de-DE" sz="2400" dirty="0"/>
            </a:p>
            <a:p>
              <a:pPr marL="285750" indent="-285750">
                <a:buFont typeface="Arial" panose="020B0604020202020204" pitchFamily="34" charset="0"/>
                <a:buChar char="•"/>
              </a:pPr>
              <a:r>
                <a:rPr lang="de-DE" sz="2400" dirty="0"/>
                <a:t>Trigger</a:t>
              </a:r>
            </a:p>
            <a:p>
              <a:pPr marL="285750" indent="-285750">
                <a:buFont typeface="Arial" panose="020B0604020202020204" pitchFamily="34" charset="0"/>
                <a:buChar char="•"/>
              </a:pPr>
              <a:r>
                <a:rPr lang="de-DE" sz="2400" dirty="0"/>
                <a:t>Synonyme</a:t>
              </a:r>
            </a:p>
            <a:p>
              <a:pPr marL="285750" indent="-285750">
                <a:buFont typeface="Arial" panose="020B0604020202020204" pitchFamily="34" charset="0"/>
                <a:buChar char="•"/>
              </a:pPr>
              <a:r>
                <a:rPr lang="de-DE" sz="2400" dirty="0"/>
                <a:t>Indizes</a:t>
              </a:r>
            </a:p>
          </p:txBody>
        </p:sp>
      </p:grpSp>
      <p:grpSp>
        <p:nvGrpSpPr>
          <p:cNvPr id="3" name="Gruppieren 2">
            <a:extLst>
              <a:ext uri="{FF2B5EF4-FFF2-40B4-BE49-F238E27FC236}">
                <a16:creationId xmlns:a16="http://schemas.microsoft.com/office/drawing/2014/main" id="{AF195F83-9FCC-4CB9-A24E-E46267BB681E}"/>
              </a:ext>
            </a:extLst>
          </p:cNvPr>
          <p:cNvGrpSpPr/>
          <p:nvPr/>
        </p:nvGrpSpPr>
        <p:grpSpPr>
          <a:xfrm>
            <a:off x="4429388" y="1537181"/>
            <a:ext cx="3204596" cy="3984769"/>
            <a:chOff x="662731" y="4040159"/>
            <a:chExt cx="3926048" cy="2356868"/>
          </a:xfrm>
        </p:grpSpPr>
        <p:sp>
          <p:nvSpPr>
            <p:cNvPr id="14" name="Rechteck 13">
              <a:extLst>
                <a:ext uri="{FF2B5EF4-FFF2-40B4-BE49-F238E27FC236}">
                  <a16:creationId xmlns:a16="http://schemas.microsoft.com/office/drawing/2014/main" id="{F6E5E6B7-3EC2-4F56-BBC6-E2E577EB7430}"/>
                </a:ext>
              </a:extLst>
            </p:cNvPr>
            <p:cNvSpPr/>
            <p:nvPr/>
          </p:nvSpPr>
          <p:spPr>
            <a:xfrm>
              <a:off x="662731" y="4040159"/>
              <a:ext cx="3926048" cy="2356868"/>
            </a:xfrm>
            <a:prstGeom prst="rect">
              <a:avLst/>
            </a:prstGeom>
            <a:solidFill>
              <a:srgbClr val="C7DDF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2800" b="1" dirty="0">
                  <a:solidFill>
                    <a:schemeClr val="tx1"/>
                  </a:solidFill>
                </a:rPr>
                <a:t>Daten</a:t>
              </a:r>
            </a:p>
          </p:txBody>
        </p:sp>
        <p:sp>
          <p:nvSpPr>
            <p:cNvPr id="16" name="Textfeld 15">
              <a:extLst>
                <a:ext uri="{FF2B5EF4-FFF2-40B4-BE49-F238E27FC236}">
                  <a16:creationId xmlns:a16="http://schemas.microsoft.com/office/drawing/2014/main" id="{ADC155B5-1EFF-44EF-8483-AE037E53C218}"/>
                </a:ext>
              </a:extLst>
            </p:cNvPr>
            <p:cNvSpPr txBox="1"/>
            <p:nvPr/>
          </p:nvSpPr>
          <p:spPr>
            <a:xfrm>
              <a:off x="662731" y="4579002"/>
              <a:ext cx="3926048" cy="709958"/>
            </a:xfrm>
            <a:prstGeom prst="rect">
              <a:avLst/>
            </a:prstGeom>
            <a:noFill/>
          </p:spPr>
          <p:txBody>
            <a:bodyPr wrap="square" rtlCol="0">
              <a:spAutoFit/>
            </a:bodyPr>
            <a:lstStyle/>
            <a:p>
              <a:pPr marL="285750" indent="-285750">
                <a:buFont typeface="Arial" panose="020B0604020202020204" pitchFamily="34" charset="0"/>
                <a:buChar char="•"/>
              </a:pPr>
              <a:r>
                <a:rPr lang="de-DE" sz="2400" dirty="0"/>
                <a:t>Metadaten</a:t>
              </a:r>
            </a:p>
            <a:p>
              <a:pPr marL="285750" indent="-285750">
                <a:buFont typeface="Arial" panose="020B0604020202020204" pitchFamily="34" charset="0"/>
                <a:buChar char="•"/>
              </a:pPr>
              <a:r>
                <a:rPr lang="de-DE" sz="2400" dirty="0"/>
                <a:t>Referenz-/Testdaten</a:t>
              </a:r>
            </a:p>
            <a:p>
              <a:pPr marL="285750" indent="-285750">
                <a:buFont typeface="Arial" panose="020B0604020202020204" pitchFamily="34" charset="0"/>
                <a:buChar char="•"/>
              </a:pPr>
              <a:r>
                <a:rPr lang="de-DE" sz="2400" dirty="0">
                  <a:solidFill>
                    <a:srgbClr val="FF0000"/>
                  </a:solidFill>
                </a:rPr>
                <a:t>Projektdaten</a:t>
              </a:r>
            </a:p>
          </p:txBody>
        </p:sp>
      </p:grpSp>
      <p:grpSp>
        <p:nvGrpSpPr>
          <p:cNvPr id="9" name="Gruppieren 8">
            <a:extLst>
              <a:ext uri="{FF2B5EF4-FFF2-40B4-BE49-F238E27FC236}">
                <a16:creationId xmlns:a16="http://schemas.microsoft.com/office/drawing/2014/main" id="{AE3062D9-DCDD-4178-BB00-F68CA268F6EB}"/>
              </a:ext>
            </a:extLst>
          </p:cNvPr>
          <p:cNvGrpSpPr/>
          <p:nvPr/>
        </p:nvGrpSpPr>
        <p:grpSpPr>
          <a:xfrm>
            <a:off x="8070212" y="1537181"/>
            <a:ext cx="3204596" cy="3984769"/>
            <a:chOff x="662731" y="4040159"/>
            <a:chExt cx="3926048" cy="2356868"/>
          </a:xfrm>
        </p:grpSpPr>
        <p:sp>
          <p:nvSpPr>
            <p:cNvPr id="10" name="Rechteck 9">
              <a:extLst>
                <a:ext uri="{FF2B5EF4-FFF2-40B4-BE49-F238E27FC236}">
                  <a16:creationId xmlns:a16="http://schemas.microsoft.com/office/drawing/2014/main" id="{0F5E92BB-452C-4D7A-B2DD-37512DB626AE}"/>
                </a:ext>
              </a:extLst>
            </p:cNvPr>
            <p:cNvSpPr/>
            <p:nvPr/>
          </p:nvSpPr>
          <p:spPr>
            <a:xfrm>
              <a:off x="662731" y="4040159"/>
              <a:ext cx="3926048" cy="2356868"/>
            </a:xfrm>
            <a:prstGeom prst="rect">
              <a:avLst/>
            </a:prstGeom>
            <a:solidFill>
              <a:srgbClr val="C7DDF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2800" b="1" dirty="0" err="1">
                  <a:solidFill>
                    <a:schemeClr val="tx1"/>
                  </a:solidFill>
                </a:rPr>
                <a:t>Tooling</a:t>
              </a:r>
              <a:endParaRPr lang="de-DE" sz="2800" b="1" dirty="0">
                <a:solidFill>
                  <a:schemeClr val="tx1"/>
                </a:solidFill>
              </a:endParaRPr>
            </a:p>
          </p:txBody>
        </p:sp>
        <p:sp>
          <p:nvSpPr>
            <p:cNvPr id="11" name="Textfeld 10">
              <a:extLst>
                <a:ext uri="{FF2B5EF4-FFF2-40B4-BE49-F238E27FC236}">
                  <a16:creationId xmlns:a16="http://schemas.microsoft.com/office/drawing/2014/main" id="{4690FFF7-4061-4F1C-8B65-DF1BCB23E218}"/>
                </a:ext>
              </a:extLst>
            </p:cNvPr>
            <p:cNvSpPr txBox="1"/>
            <p:nvPr/>
          </p:nvSpPr>
          <p:spPr>
            <a:xfrm>
              <a:off x="662731" y="4579002"/>
              <a:ext cx="3926048" cy="1802199"/>
            </a:xfrm>
            <a:prstGeom prst="rect">
              <a:avLst/>
            </a:prstGeom>
            <a:noFill/>
          </p:spPr>
          <p:txBody>
            <a:bodyPr wrap="square" rtlCol="0">
              <a:spAutoFit/>
            </a:bodyPr>
            <a:lstStyle/>
            <a:p>
              <a:pPr marL="285750" indent="-285750">
                <a:buFont typeface="Arial" panose="020B0604020202020204" pitchFamily="34" charset="0"/>
                <a:buChar char="•"/>
              </a:pPr>
              <a:r>
                <a:rPr lang="de-DE" sz="2400" dirty="0"/>
                <a:t>Datenbank Setup</a:t>
              </a:r>
            </a:p>
            <a:p>
              <a:pPr marL="285750" indent="-285750">
                <a:buFont typeface="Arial" panose="020B0604020202020204" pitchFamily="34" charset="0"/>
                <a:buChar char="•"/>
              </a:pPr>
              <a:r>
                <a:rPr lang="de-DE" sz="2400" dirty="0"/>
                <a:t>Scripts zum Laden/Extrahieren/ Migrieren von Daten</a:t>
              </a:r>
            </a:p>
            <a:p>
              <a:pPr marL="285750" indent="-285750">
                <a:buFont typeface="Arial" panose="020B0604020202020204" pitchFamily="34" charset="0"/>
                <a:buChar char="•"/>
              </a:pPr>
              <a:r>
                <a:rPr lang="de-DE" sz="2400" dirty="0"/>
                <a:t>Scripts zur Erstellung von Testdaten</a:t>
              </a:r>
            </a:p>
            <a:p>
              <a:pPr marL="285750" indent="-285750">
                <a:buFont typeface="Arial" panose="020B0604020202020204" pitchFamily="34" charset="0"/>
                <a:buChar char="•"/>
              </a:pPr>
              <a:r>
                <a:rPr lang="de-DE" sz="2400" dirty="0"/>
                <a:t>Test-Scripts</a:t>
              </a:r>
            </a:p>
            <a:p>
              <a:pPr marL="285750" indent="-285750">
                <a:buFont typeface="Arial" panose="020B0604020202020204" pitchFamily="34" charset="0"/>
                <a:buChar char="•"/>
              </a:pPr>
              <a:endParaRPr lang="de-DE" sz="2400" dirty="0"/>
            </a:p>
          </p:txBody>
        </p:sp>
      </p:grpSp>
    </p:spTree>
    <p:extLst>
      <p:ext uri="{BB962C8B-B14F-4D97-AF65-F5344CB8AC3E}">
        <p14:creationId xmlns:p14="http://schemas.microsoft.com/office/powerpoint/2010/main" val="77167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215B8F"/>
            </a:gs>
          </a:gsLst>
          <a:lin ang="18900000" scaled="1"/>
        </a:gradFill>
        <a:effectLst/>
      </p:bgPr>
    </p:bg>
    <p:spTree>
      <p:nvGrpSpPr>
        <p:cNvPr id="1" name=""/>
        <p:cNvGrpSpPr/>
        <p:nvPr/>
      </p:nvGrpSpPr>
      <p:grpSpPr>
        <a:xfrm>
          <a:off x="0" y="0"/>
          <a:ext cx="0" cy="0"/>
          <a:chOff x="0" y="0"/>
          <a:chExt cx="0" cy="0"/>
        </a:xfrm>
      </p:grpSpPr>
      <p:sp>
        <p:nvSpPr>
          <p:cNvPr id="2" name="Textfeld 1"/>
          <p:cNvSpPr txBox="1"/>
          <p:nvPr/>
        </p:nvSpPr>
        <p:spPr>
          <a:xfrm>
            <a:off x="287694" y="289248"/>
            <a:ext cx="1159950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prstClr val="white"/>
                </a:solidFill>
                <a:effectLst/>
                <a:uLnTx/>
                <a:uFillTx/>
                <a:latin typeface="Franklin Gothic Demi Cond" panose="020B0706030402020204" pitchFamily="34" charset="0"/>
              </a:rPr>
              <a:t>Wie bekomme ich die Artefakte in Versionskontrolle?</a:t>
            </a:r>
          </a:p>
        </p:txBody>
      </p:sp>
      <p:sp>
        <p:nvSpPr>
          <p:cNvPr id="3" name="Flussdiagramm: Magnetplattenspeicher 2">
            <a:extLst>
              <a:ext uri="{FF2B5EF4-FFF2-40B4-BE49-F238E27FC236}">
                <a16:creationId xmlns:a16="http://schemas.microsoft.com/office/drawing/2014/main" id="{73C55F61-F7A3-A260-1A4D-527A8B23AA01}"/>
              </a:ext>
            </a:extLst>
          </p:cNvPr>
          <p:cNvSpPr/>
          <p:nvPr/>
        </p:nvSpPr>
        <p:spPr>
          <a:xfrm>
            <a:off x="950976" y="1804416"/>
            <a:ext cx="1548384" cy="2279904"/>
          </a:xfrm>
          <a:prstGeom prst="flowChartMagneticDisk">
            <a:avLst/>
          </a:prstGeom>
          <a:solidFill>
            <a:schemeClr val="accent1">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a:extLst>
              <a:ext uri="{FF2B5EF4-FFF2-40B4-BE49-F238E27FC236}">
                <a16:creationId xmlns:a16="http://schemas.microsoft.com/office/drawing/2014/main" id="{EEE949F0-9D19-B295-3246-8FA15AD16B3C}"/>
              </a:ext>
            </a:extLst>
          </p:cNvPr>
          <p:cNvGrpSpPr/>
          <p:nvPr/>
        </p:nvGrpSpPr>
        <p:grpSpPr>
          <a:xfrm>
            <a:off x="3480816" y="2370492"/>
            <a:ext cx="1563624" cy="1563624"/>
            <a:chOff x="3480816" y="2370492"/>
            <a:chExt cx="1563624" cy="1563624"/>
          </a:xfrm>
        </p:grpSpPr>
        <p:pic>
          <p:nvPicPr>
            <p:cNvPr id="11" name="Grafik 10" descr="Geöffneter Ordner mit einfarbiger Füllung">
              <a:extLst>
                <a:ext uri="{FF2B5EF4-FFF2-40B4-BE49-F238E27FC236}">
                  <a16:creationId xmlns:a16="http://schemas.microsoft.com/office/drawing/2014/main" id="{D802D8F1-AB1D-40E3-D391-822C94DFED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816" y="2370492"/>
              <a:ext cx="1563624" cy="1563624"/>
            </a:xfrm>
            <a:prstGeom prst="rect">
              <a:avLst/>
            </a:prstGeom>
          </p:spPr>
        </p:pic>
        <p:pic>
          <p:nvPicPr>
            <p:cNvPr id="3074" name="Picture 2" descr="Quellbild anzeigen">
              <a:extLst>
                <a:ext uri="{FF2B5EF4-FFF2-40B4-BE49-F238E27FC236}">
                  <a16:creationId xmlns:a16="http://schemas.microsoft.com/office/drawing/2014/main" id="{2FF723CF-9FD2-65A1-7D82-67649E60A5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88536" y="3169920"/>
              <a:ext cx="476833" cy="476833"/>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Flussdiagramm: Magnetplattenspeicher 20">
            <a:extLst>
              <a:ext uri="{FF2B5EF4-FFF2-40B4-BE49-F238E27FC236}">
                <a16:creationId xmlns:a16="http://schemas.microsoft.com/office/drawing/2014/main" id="{AA4AE196-AB92-6CDE-C146-5E7A3AFA03FA}"/>
              </a:ext>
            </a:extLst>
          </p:cNvPr>
          <p:cNvSpPr/>
          <p:nvPr/>
        </p:nvSpPr>
        <p:spPr>
          <a:xfrm>
            <a:off x="9174480" y="1804416"/>
            <a:ext cx="1548384" cy="2279904"/>
          </a:xfrm>
          <a:prstGeom prst="flowChartMagneticDisk">
            <a:avLst/>
          </a:prstGeom>
          <a:solidFill>
            <a:schemeClr val="accent1">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5" name="Gruppieren 24">
            <a:extLst>
              <a:ext uri="{FF2B5EF4-FFF2-40B4-BE49-F238E27FC236}">
                <a16:creationId xmlns:a16="http://schemas.microsoft.com/office/drawing/2014/main" id="{9DE41B12-29F1-2B3D-3983-C47A1756A356}"/>
              </a:ext>
            </a:extLst>
          </p:cNvPr>
          <p:cNvGrpSpPr/>
          <p:nvPr/>
        </p:nvGrpSpPr>
        <p:grpSpPr>
          <a:xfrm>
            <a:off x="6717794" y="2370492"/>
            <a:ext cx="1563624" cy="1563624"/>
            <a:chOff x="9144000" y="3077628"/>
            <a:chExt cx="1563624" cy="1563624"/>
          </a:xfrm>
        </p:grpSpPr>
        <p:pic>
          <p:nvPicPr>
            <p:cNvPr id="22" name="Grafik 21" descr="Geöffneter Ordner mit einfarbiger Füllung">
              <a:extLst>
                <a:ext uri="{FF2B5EF4-FFF2-40B4-BE49-F238E27FC236}">
                  <a16:creationId xmlns:a16="http://schemas.microsoft.com/office/drawing/2014/main" id="{99EA9EFF-9AB5-D915-7108-7537C41F72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4000" y="3077628"/>
              <a:ext cx="1563624" cy="1563624"/>
            </a:xfrm>
            <a:prstGeom prst="rect">
              <a:avLst/>
            </a:prstGeom>
          </p:spPr>
        </p:pic>
        <p:pic>
          <p:nvPicPr>
            <p:cNvPr id="24" name="Picture 2" descr="Quellbild anzeigen">
              <a:extLst>
                <a:ext uri="{FF2B5EF4-FFF2-40B4-BE49-F238E27FC236}">
                  <a16:creationId xmlns:a16="http://schemas.microsoft.com/office/drawing/2014/main" id="{C7EF396B-FC34-9124-B856-39B3E88B18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51720" y="3877056"/>
              <a:ext cx="476833" cy="476833"/>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Pfeil: nach rechts 22">
            <a:extLst>
              <a:ext uri="{FF2B5EF4-FFF2-40B4-BE49-F238E27FC236}">
                <a16:creationId xmlns:a16="http://schemas.microsoft.com/office/drawing/2014/main" id="{8F8B15B3-57BE-26B6-0810-11EF9AC6DD6E}"/>
              </a:ext>
            </a:extLst>
          </p:cNvPr>
          <p:cNvSpPr/>
          <p:nvPr/>
        </p:nvSpPr>
        <p:spPr>
          <a:xfrm>
            <a:off x="7943088" y="2767584"/>
            <a:ext cx="1426464" cy="769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7" name="Gerader Verbinder 26">
            <a:extLst>
              <a:ext uri="{FF2B5EF4-FFF2-40B4-BE49-F238E27FC236}">
                <a16:creationId xmlns:a16="http://schemas.microsoft.com/office/drawing/2014/main" id="{F28B4F81-8D5B-AB19-467C-23A19315DE9B}"/>
              </a:ext>
            </a:extLst>
          </p:cNvPr>
          <p:cNvCxnSpPr/>
          <p:nvPr/>
        </p:nvCxnSpPr>
        <p:spPr>
          <a:xfrm>
            <a:off x="5754624" y="1463040"/>
            <a:ext cx="0" cy="501091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9CF112B9-8DDE-391A-A839-DE2CC1AC90E7}"/>
              </a:ext>
            </a:extLst>
          </p:cNvPr>
          <p:cNvSpPr txBox="1"/>
          <p:nvPr/>
        </p:nvSpPr>
        <p:spPr>
          <a:xfrm>
            <a:off x="451104" y="4861379"/>
            <a:ext cx="5010912" cy="1446550"/>
          </a:xfrm>
          <a:prstGeom prst="rect">
            <a:avLst/>
          </a:prstGeom>
          <a:noFill/>
        </p:spPr>
        <p:txBody>
          <a:bodyPr wrap="square">
            <a:spAutoFit/>
          </a:bodyPr>
          <a:lstStyle/>
          <a:p>
            <a:pPr marL="285750" indent="-285750">
              <a:buFont typeface="Arial" panose="020B0604020202020204" pitchFamily="34" charset="0"/>
              <a:buChar char="•"/>
            </a:pPr>
            <a:r>
              <a:rPr lang="de-DE" sz="2200" dirty="0">
                <a:solidFill>
                  <a:schemeClr val="bg1"/>
                </a:solidFill>
              </a:rPr>
              <a:t>IDE Export (SQL Developer, SSMS)</a:t>
            </a:r>
          </a:p>
          <a:p>
            <a:pPr marL="285750" indent="-285750">
              <a:buFont typeface="Arial" panose="020B0604020202020204" pitchFamily="34" charset="0"/>
              <a:buChar char="•"/>
            </a:pPr>
            <a:r>
              <a:rPr lang="de-DE" sz="2200" dirty="0">
                <a:solidFill>
                  <a:schemeClr val="bg1"/>
                </a:solidFill>
              </a:rPr>
              <a:t>DB-interne Tools (DBMS_METADATA)</a:t>
            </a:r>
          </a:p>
          <a:p>
            <a:pPr marL="285750" indent="-285750">
              <a:buFont typeface="Arial" panose="020B0604020202020204" pitchFamily="34" charset="0"/>
              <a:buChar char="•"/>
            </a:pPr>
            <a:r>
              <a:rPr lang="de-DE" sz="2200" dirty="0">
                <a:solidFill>
                  <a:schemeClr val="bg1"/>
                </a:solidFill>
              </a:rPr>
              <a:t>Open Source Tools (z.B. PLEX)</a:t>
            </a:r>
          </a:p>
          <a:p>
            <a:pPr marL="285750" indent="-285750">
              <a:buFont typeface="Arial" panose="020B0604020202020204" pitchFamily="34" charset="0"/>
              <a:buChar char="•"/>
            </a:pPr>
            <a:r>
              <a:rPr lang="de-DE" sz="2200" dirty="0">
                <a:solidFill>
                  <a:schemeClr val="bg1"/>
                </a:solidFill>
              </a:rPr>
              <a:t>Visual Studio SSDT</a:t>
            </a:r>
          </a:p>
        </p:txBody>
      </p:sp>
      <p:sp>
        <p:nvSpPr>
          <p:cNvPr id="31" name="Textfeld 30">
            <a:extLst>
              <a:ext uri="{FF2B5EF4-FFF2-40B4-BE49-F238E27FC236}">
                <a16:creationId xmlns:a16="http://schemas.microsoft.com/office/drawing/2014/main" id="{CBD64F97-50EA-1600-56EE-C28D982A6574}"/>
              </a:ext>
            </a:extLst>
          </p:cNvPr>
          <p:cNvSpPr txBox="1"/>
          <p:nvPr/>
        </p:nvSpPr>
        <p:spPr>
          <a:xfrm>
            <a:off x="950979" y="4059936"/>
            <a:ext cx="4093461" cy="461665"/>
          </a:xfrm>
          <a:prstGeom prst="rect">
            <a:avLst/>
          </a:prstGeom>
          <a:noFill/>
        </p:spPr>
        <p:txBody>
          <a:bodyPr wrap="square">
            <a:spAutoFit/>
          </a:bodyPr>
          <a:lstStyle/>
          <a:p>
            <a:pPr algn="ctr"/>
            <a:r>
              <a:rPr lang="de-DE" sz="2400" dirty="0">
                <a:solidFill>
                  <a:schemeClr val="bg1"/>
                </a:solidFill>
                <a:latin typeface="Franklin Gothic Demi Cond" panose="020B0706030402020204" pitchFamily="34" charset="0"/>
              </a:rPr>
              <a:t>Datenbank basiert</a:t>
            </a:r>
          </a:p>
        </p:txBody>
      </p:sp>
      <p:sp>
        <p:nvSpPr>
          <p:cNvPr id="32" name="Textfeld 31">
            <a:extLst>
              <a:ext uri="{FF2B5EF4-FFF2-40B4-BE49-F238E27FC236}">
                <a16:creationId xmlns:a16="http://schemas.microsoft.com/office/drawing/2014/main" id="{F0D4F313-BFA6-CCEC-9A9F-6746C00A897C}"/>
              </a:ext>
            </a:extLst>
          </p:cNvPr>
          <p:cNvSpPr txBox="1"/>
          <p:nvPr/>
        </p:nvSpPr>
        <p:spPr>
          <a:xfrm>
            <a:off x="6609589" y="4059936"/>
            <a:ext cx="4093461" cy="461665"/>
          </a:xfrm>
          <a:prstGeom prst="rect">
            <a:avLst/>
          </a:prstGeom>
          <a:noFill/>
        </p:spPr>
        <p:txBody>
          <a:bodyPr wrap="square">
            <a:spAutoFit/>
          </a:bodyPr>
          <a:lstStyle/>
          <a:p>
            <a:pPr algn="ctr"/>
            <a:r>
              <a:rPr lang="de-DE" sz="2400" dirty="0">
                <a:solidFill>
                  <a:schemeClr val="bg1"/>
                </a:solidFill>
                <a:latin typeface="Franklin Gothic Demi Cond" panose="020B0706030402020204" pitchFamily="34" charset="0"/>
              </a:rPr>
              <a:t>File basiert</a:t>
            </a:r>
          </a:p>
        </p:txBody>
      </p:sp>
      <p:sp>
        <p:nvSpPr>
          <p:cNvPr id="12" name="Pfeil: nach rechts 11">
            <a:extLst>
              <a:ext uri="{FF2B5EF4-FFF2-40B4-BE49-F238E27FC236}">
                <a16:creationId xmlns:a16="http://schemas.microsoft.com/office/drawing/2014/main" id="{8B6740B5-EDE5-C229-B6C9-9968FD0311EE}"/>
              </a:ext>
            </a:extLst>
          </p:cNvPr>
          <p:cNvSpPr/>
          <p:nvPr/>
        </p:nvSpPr>
        <p:spPr>
          <a:xfrm>
            <a:off x="2243328" y="2767584"/>
            <a:ext cx="1426464" cy="769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D5153C84-B227-7778-C30A-807133995B67}"/>
              </a:ext>
            </a:extLst>
          </p:cNvPr>
          <p:cNvSpPr txBox="1"/>
          <p:nvPr/>
        </p:nvSpPr>
        <p:spPr>
          <a:xfrm>
            <a:off x="6087446" y="4830047"/>
            <a:ext cx="5010912" cy="1107996"/>
          </a:xfrm>
          <a:prstGeom prst="rect">
            <a:avLst/>
          </a:prstGeom>
          <a:noFill/>
        </p:spPr>
        <p:txBody>
          <a:bodyPr wrap="square">
            <a:spAutoFit/>
          </a:bodyPr>
          <a:lstStyle/>
          <a:p>
            <a:pPr marL="285750" indent="-285750">
              <a:buFont typeface="Arial" panose="020B0604020202020204" pitchFamily="34" charset="0"/>
              <a:buChar char="•"/>
            </a:pPr>
            <a:r>
              <a:rPr lang="de-DE" sz="2200" dirty="0">
                <a:solidFill>
                  <a:schemeClr val="bg1"/>
                </a:solidFill>
              </a:rPr>
              <a:t>CREATE OR REPLACE / ALTER</a:t>
            </a:r>
          </a:p>
          <a:p>
            <a:pPr marL="285750" indent="-285750">
              <a:buFont typeface="Arial" panose="020B0604020202020204" pitchFamily="34" charset="0"/>
              <a:buChar char="•"/>
            </a:pPr>
            <a:r>
              <a:rPr lang="de-DE" sz="2200" dirty="0">
                <a:solidFill>
                  <a:schemeClr val="bg1"/>
                </a:solidFill>
              </a:rPr>
              <a:t>DROP IF EXISTS</a:t>
            </a:r>
          </a:p>
          <a:p>
            <a:pPr marL="285750" indent="-285750">
              <a:buFont typeface="Arial" panose="020B0604020202020204" pitchFamily="34" charset="0"/>
              <a:buChar char="•"/>
            </a:pPr>
            <a:r>
              <a:rPr lang="de-DE" sz="2200">
                <a:solidFill>
                  <a:schemeClr val="bg1"/>
                </a:solidFill>
              </a:rPr>
              <a:t>Code-Templates</a:t>
            </a:r>
            <a:endParaRPr lang="de-DE" sz="2200" dirty="0">
              <a:solidFill>
                <a:schemeClr val="bg1"/>
              </a:solidFill>
            </a:endParaRPr>
          </a:p>
        </p:txBody>
      </p:sp>
    </p:spTree>
    <p:extLst>
      <p:ext uri="{BB962C8B-B14F-4D97-AF65-F5344CB8AC3E}">
        <p14:creationId xmlns:p14="http://schemas.microsoft.com/office/powerpoint/2010/main" val="33898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23" grpId="0" animBg="1"/>
      <p:bldP spid="29" grpId="0"/>
      <p:bldP spid="31" grpId="0"/>
      <p:bldP spid="32" grpId="0"/>
      <p:bldP spid="12" grpId="0" animBg="1"/>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263A"/>
        </a:solidFill>
        <a:effectLst/>
      </p:bgPr>
    </p:bg>
    <p:spTree>
      <p:nvGrpSpPr>
        <p:cNvPr id="1" name=""/>
        <p:cNvGrpSpPr/>
        <p:nvPr/>
      </p:nvGrpSpPr>
      <p:grpSpPr>
        <a:xfrm>
          <a:off x="0" y="0"/>
          <a:ext cx="0" cy="0"/>
          <a:chOff x="0" y="0"/>
          <a:chExt cx="0" cy="0"/>
        </a:xfrm>
      </p:grpSpPr>
      <p:sp>
        <p:nvSpPr>
          <p:cNvPr id="2" name="Textfeld 1"/>
          <p:cNvSpPr txBox="1"/>
          <p:nvPr/>
        </p:nvSpPr>
        <p:spPr>
          <a:xfrm>
            <a:off x="287695" y="289248"/>
            <a:ext cx="95747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srgbClr val="EAA7CA"/>
                </a:solidFill>
                <a:effectLst/>
                <a:uLnTx/>
                <a:uFillTx/>
                <a:latin typeface="Franklin Gothic Demi Cond" panose="020B0706030402020204" pitchFamily="34" charset="0"/>
              </a:rPr>
              <a:t>Smenso-Lösung: Beides</a:t>
            </a:r>
          </a:p>
        </p:txBody>
      </p:sp>
      <p:sp>
        <p:nvSpPr>
          <p:cNvPr id="5" name="Textfeld 4">
            <a:extLst>
              <a:ext uri="{FF2B5EF4-FFF2-40B4-BE49-F238E27FC236}">
                <a16:creationId xmlns:a16="http://schemas.microsoft.com/office/drawing/2014/main" id="{ECD5C2BF-B7A0-4C94-BC12-42F589DA930F}"/>
              </a:ext>
            </a:extLst>
          </p:cNvPr>
          <p:cNvSpPr txBox="1"/>
          <p:nvPr/>
        </p:nvSpPr>
        <p:spPr>
          <a:xfrm>
            <a:off x="669488" y="2240548"/>
            <a:ext cx="11083599" cy="1938992"/>
          </a:xfrm>
          <a:prstGeom prst="rect">
            <a:avLst/>
          </a:prstGeom>
          <a:noFill/>
        </p:spPr>
        <p:txBody>
          <a:bodyPr wrap="square" rtlCol="0">
            <a:spAutoFit/>
          </a:bodyPr>
          <a:lstStyle/>
          <a:p>
            <a:pPr marL="285750" indent="-285750">
              <a:buFont typeface="Arial" panose="020B0604020202020204" pitchFamily="34" charset="0"/>
              <a:buChar char="•"/>
            </a:pPr>
            <a:r>
              <a:rPr lang="de-DE" sz="4000" dirty="0">
                <a:solidFill>
                  <a:schemeClr val="bg1"/>
                </a:solidFill>
              </a:rPr>
              <a:t>Standard: 				File basiert</a:t>
            </a:r>
          </a:p>
          <a:p>
            <a:pPr marL="285750" indent="-285750">
              <a:buFont typeface="Arial" panose="020B0604020202020204" pitchFamily="34" charset="0"/>
              <a:buChar char="•"/>
            </a:pPr>
            <a:r>
              <a:rPr lang="de-DE" sz="4000" dirty="0">
                <a:solidFill>
                  <a:schemeClr val="bg1"/>
                </a:solidFill>
              </a:rPr>
              <a:t>Bei Code-Generatoren: 	DB basiert</a:t>
            </a:r>
          </a:p>
          <a:p>
            <a:pPr marL="285750" indent="-285750">
              <a:buFont typeface="Arial" panose="020B0604020202020204" pitchFamily="34" charset="0"/>
              <a:buChar char="•"/>
            </a:pPr>
            <a:r>
              <a:rPr lang="de-DE" sz="4000" dirty="0">
                <a:solidFill>
                  <a:schemeClr val="bg1"/>
                </a:solidFill>
              </a:rPr>
              <a:t>Metadaten: 			Client basiert</a:t>
            </a:r>
          </a:p>
        </p:txBody>
      </p:sp>
      <p:sp>
        <p:nvSpPr>
          <p:cNvPr id="3" name="Textfeld 2">
            <a:extLst>
              <a:ext uri="{FF2B5EF4-FFF2-40B4-BE49-F238E27FC236}">
                <a16:creationId xmlns:a16="http://schemas.microsoft.com/office/drawing/2014/main" id="{E16D24EF-21A7-9B22-AC54-0ED16029D4F1}"/>
              </a:ext>
            </a:extLst>
          </p:cNvPr>
          <p:cNvSpPr txBox="1"/>
          <p:nvPr/>
        </p:nvSpPr>
        <p:spPr>
          <a:xfrm>
            <a:off x="554200" y="5604864"/>
            <a:ext cx="11083599" cy="707886"/>
          </a:xfrm>
          <a:prstGeom prst="rect">
            <a:avLst/>
          </a:prstGeom>
          <a:solidFill>
            <a:srgbClr val="EAA7CA"/>
          </a:solidFill>
        </p:spPr>
        <p:txBody>
          <a:bodyPr wrap="square" rtlCol="0">
            <a:spAutoFit/>
          </a:bodyPr>
          <a:lstStyle/>
          <a:p>
            <a:pPr algn="ctr"/>
            <a:r>
              <a:rPr lang="de-DE" sz="4000" b="1" dirty="0">
                <a:solidFill>
                  <a:srgbClr val="12263A"/>
                </a:solidFill>
              </a:rPr>
              <a:t>Eigene Tools</a:t>
            </a:r>
          </a:p>
        </p:txBody>
      </p:sp>
    </p:spTree>
    <p:extLst>
      <p:ext uri="{BB962C8B-B14F-4D97-AF65-F5344CB8AC3E}">
        <p14:creationId xmlns:p14="http://schemas.microsoft.com/office/powerpoint/2010/main" val="1463826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263A"/>
        </a:solidFill>
        <a:effectLst/>
      </p:bgPr>
    </p:bg>
    <p:spTree>
      <p:nvGrpSpPr>
        <p:cNvPr id="1" name=""/>
        <p:cNvGrpSpPr/>
        <p:nvPr/>
      </p:nvGrpSpPr>
      <p:grpSpPr>
        <a:xfrm>
          <a:off x="0" y="0"/>
          <a:ext cx="0" cy="0"/>
          <a:chOff x="0" y="0"/>
          <a:chExt cx="0" cy="0"/>
        </a:xfrm>
      </p:grpSpPr>
      <p:sp>
        <p:nvSpPr>
          <p:cNvPr id="2" name="Textfeld 1"/>
          <p:cNvSpPr txBox="1"/>
          <p:nvPr/>
        </p:nvSpPr>
        <p:spPr>
          <a:xfrm>
            <a:off x="287695" y="289248"/>
            <a:ext cx="95747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srgbClr val="EAA7CA"/>
                </a:solidFill>
                <a:effectLst/>
                <a:uLnTx/>
                <a:uFillTx/>
                <a:latin typeface="Franklin Gothic Demi Cond" panose="020B0706030402020204" pitchFamily="34" charset="0"/>
              </a:rPr>
              <a:t>Beispiel: Schema (DDL) </a:t>
            </a:r>
            <a:r>
              <a:rPr kumimoji="0" lang="de-DE" sz="4400" b="0" i="0" u="none" strike="noStrike" kern="1200" cap="none" spc="0" normalizeH="0" baseline="0" noProof="0" dirty="0" err="1">
                <a:ln>
                  <a:noFill/>
                </a:ln>
                <a:solidFill>
                  <a:srgbClr val="EAA7CA"/>
                </a:solidFill>
                <a:effectLst/>
                <a:uLnTx/>
                <a:uFillTx/>
                <a:latin typeface="Franklin Gothic Demi Cond" panose="020B0706030402020204" pitchFamily="34" charset="0"/>
              </a:rPr>
              <a:t>to</a:t>
            </a:r>
            <a:r>
              <a:rPr kumimoji="0" lang="de-DE" sz="4400" b="0" i="0" u="none" strike="noStrike" kern="1200" cap="none" spc="0" normalizeH="0" baseline="0" noProof="0" dirty="0">
                <a:ln>
                  <a:noFill/>
                </a:ln>
                <a:solidFill>
                  <a:srgbClr val="EAA7CA"/>
                </a:solidFill>
                <a:effectLst/>
                <a:uLnTx/>
                <a:uFillTx/>
                <a:latin typeface="Franklin Gothic Demi Cond" panose="020B0706030402020204" pitchFamily="34" charset="0"/>
              </a:rPr>
              <a:t> File</a:t>
            </a:r>
          </a:p>
        </p:txBody>
      </p:sp>
      <p:grpSp>
        <p:nvGrpSpPr>
          <p:cNvPr id="6" name="Gruppieren 5">
            <a:extLst>
              <a:ext uri="{FF2B5EF4-FFF2-40B4-BE49-F238E27FC236}">
                <a16:creationId xmlns:a16="http://schemas.microsoft.com/office/drawing/2014/main" id="{FCC1B0DB-A937-EA4B-B7D8-E0C6D1A0771C}"/>
              </a:ext>
            </a:extLst>
          </p:cNvPr>
          <p:cNvGrpSpPr/>
          <p:nvPr/>
        </p:nvGrpSpPr>
        <p:grpSpPr>
          <a:xfrm>
            <a:off x="2052923" y="2528522"/>
            <a:ext cx="2487168" cy="1938992"/>
            <a:chOff x="1085959" y="815224"/>
            <a:chExt cx="2487168" cy="1938992"/>
          </a:xfrm>
        </p:grpSpPr>
        <p:sp>
          <p:nvSpPr>
            <p:cNvPr id="4" name="Rechteck 3">
              <a:extLst>
                <a:ext uri="{FF2B5EF4-FFF2-40B4-BE49-F238E27FC236}">
                  <a16:creationId xmlns:a16="http://schemas.microsoft.com/office/drawing/2014/main" id="{323BBB89-A315-7EAF-95D6-3D27B8969796}"/>
                </a:ext>
              </a:extLst>
            </p:cNvPr>
            <p:cNvSpPr/>
            <p:nvPr/>
          </p:nvSpPr>
          <p:spPr>
            <a:xfrm>
              <a:off x="1085959" y="1182624"/>
              <a:ext cx="2487168" cy="1133856"/>
            </a:xfrm>
            <a:prstGeom prst="rect">
              <a:avLst/>
            </a:prstGeom>
            <a:solidFill>
              <a:srgbClr val="CD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098" name="Picture 2" descr="Quellbild anzeigen">
              <a:extLst>
                <a:ext uri="{FF2B5EF4-FFF2-40B4-BE49-F238E27FC236}">
                  <a16:creationId xmlns:a16="http://schemas.microsoft.com/office/drawing/2014/main" id="{CD9BB8E8-288F-8C94-637E-35E8FDC8D3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0047" y="815224"/>
              <a:ext cx="1938992" cy="1938992"/>
            </a:xfrm>
            <a:prstGeom prst="rect">
              <a:avLst/>
            </a:prstGeom>
            <a:noFill/>
          </p:spPr>
        </p:pic>
      </p:grpSp>
      <p:grpSp>
        <p:nvGrpSpPr>
          <p:cNvPr id="10" name="Gruppieren 9">
            <a:extLst>
              <a:ext uri="{FF2B5EF4-FFF2-40B4-BE49-F238E27FC236}">
                <a16:creationId xmlns:a16="http://schemas.microsoft.com/office/drawing/2014/main" id="{5B0EE441-236E-4F73-1A0A-7A7C8A32DE9F}"/>
              </a:ext>
            </a:extLst>
          </p:cNvPr>
          <p:cNvGrpSpPr/>
          <p:nvPr/>
        </p:nvGrpSpPr>
        <p:grpSpPr>
          <a:xfrm>
            <a:off x="6262925" y="2239783"/>
            <a:ext cx="4782156" cy="2279904"/>
            <a:chOff x="4300884" y="1739911"/>
            <a:chExt cx="4782156" cy="2279904"/>
          </a:xfrm>
        </p:grpSpPr>
        <p:sp>
          <p:nvSpPr>
            <p:cNvPr id="7" name="Flussdiagramm: Magnetplattenspeicher 6">
              <a:extLst>
                <a:ext uri="{FF2B5EF4-FFF2-40B4-BE49-F238E27FC236}">
                  <a16:creationId xmlns:a16="http://schemas.microsoft.com/office/drawing/2014/main" id="{D6DB1629-3C1A-8461-7AC8-88BAFFDEE6E8}"/>
                </a:ext>
              </a:extLst>
            </p:cNvPr>
            <p:cNvSpPr/>
            <p:nvPr/>
          </p:nvSpPr>
          <p:spPr>
            <a:xfrm>
              <a:off x="4300884" y="1739911"/>
              <a:ext cx="1548384" cy="2279904"/>
            </a:xfrm>
            <a:prstGeom prst="flowChartMagneticDisk">
              <a:avLst/>
            </a:prstGeom>
            <a:solidFill>
              <a:srgbClr val="EAA7C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88657884-ACCB-6390-224B-60CC005960B9}"/>
                </a:ext>
              </a:extLst>
            </p:cNvPr>
            <p:cNvSpPr txBox="1"/>
            <p:nvPr/>
          </p:nvSpPr>
          <p:spPr>
            <a:xfrm>
              <a:off x="5849268" y="2448223"/>
              <a:ext cx="3233772" cy="523220"/>
            </a:xfrm>
            <a:prstGeom prst="rect">
              <a:avLst/>
            </a:prstGeom>
            <a:noFill/>
          </p:spPr>
          <p:txBody>
            <a:bodyPr wrap="square">
              <a:spAutoFit/>
            </a:bodyPr>
            <a:lstStyle/>
            <a:p>
              <a:r>
                <a:rPr lang="de-DE" sz="2800" dirty="0">
                  <a:solidFill>
                    <a:schemeClr val="bg1"/>
                  </a:solidFill>
                </a:rPr>
                <a:t>DBMS_METADATA</a:t>
              </a:r>
              <a:endParaRPr lang="de-DE" sz="2800" dirty="0"/>
            </a:p>
          </p:txBody>
        </p:sp>
      </p:grpSp>
      <p:sp>
        <p:nvSpPr>
          <p:cNvPr id="12" name="Textfeld 11">
            <a:extLst>
              <a:ext uri="{FF2B5EF4-FFF2-40B4-BE49-F238E27FC236}">
                <a16:creationId xmlns:a16="http://schemas.microsoft.com/office/drawing/2014/main" id="{47F3C24F-F750-98D4-A9FC-1F6CB8D1FAC9}"/>
              </a:ext>
            </a:extLst>
          </p:cNvPr>
          <p:cNvSpPr txBox="1"/>
          <p:nvPr/>
        </p:nvSpPr>
        <p:spPr>
          <a:xfrm>
            <a:off x="646176" y="1482728"/>
            <a:ext cx="10863072" cy="461665"/>
          </a:xfrm>
          <a:prstGeom prst="rect">
            <a:avLst/>
          </a:prstGeom>
          <a:solidFill>
            <a:schemeClr val="tx1"/>
          </a:solidFill>
          <a:ln>
            <a:solidFill>
              <a:schemeClr val="bg1"/>
            </a:solidFill>
          </a:ln>
        </p:spPr>
        <p:txBody>
          <a:bodyPr wrap="square">
            <a:spAutoFit/>
          </a:bodyPr>
          <a:lstStyle/>
          <a:p>
            <a:r>
              <a:rPr lang="de-DE" sz="2400" dirty="0">
                <a:solidFill>
                  <a:schemeClr val="bg1"/>
                </a:solidFill>
                <a:latin typeface="Consolas" panose="020B0609020204030204" pitchFamily="49" charset="0"/>
              </a:rPr>
              <a:t>&gt; </a:t>
            </a:r>
            <a:r>
              <a:rPr lang="de-DE" altLang="de-DE" sz="2400" dirty="0" err="1">
                <a:solidFill>
                  <a:schemeClr val="bg1"/>
                </a:solidFill>
                <a:latin typeface="Consolas" panose="020B0609020204030204" pitchFamily="49" charset="0"/>
              </a:rPr>
              <a:t>ddl</a:t>
            </a:r>
            <a:r>
              <a:rPr lang="de-DE" altLang="de-DE" sz="2400" dirty="0">
                <a:solidFill>
                  <a:schemeClr val="bg1"/>
                </a:solidFill>
                <a:latin typeface="Consolas" panose="020B0609020204030204" pitchFamily="49" charset="0"/>
              </a:rPr>
              <a:t> DEATHSTAR VPD_MAIN_COSTS VIEW</a:t>
            </a:r>
            <a:endParaRPr lang="de-DE" sz="2400" dirty="0"/>
          </a:p>
        </p:txBody>
      </p:sp>
      <p:cxnSp>
        <p:nvCxnSpPr>
          <p:cNvPr id="14" name="Gerade Verbindung mit Pfeil 13">
            <a:extLst>
              <a:ext uri="{FF2B5EF4-FFF2-40B4-BE49-F238E27FC236}">
                <a16:creationId xmlns:a16="http://schemas.microsoft.com/office/drawing/2014/main" id="{09228A01-BEB7-73F2-ACED-E42DAEB986E2}"/>
              </a:ext>
            </a:extLst>
          </p:cNvPr>
          <p:cNvCxnSpPr/>
          <p:nvPr/>
        </p:nvCxnSpPr>
        <p:spPr>
          <a:xfrm>
            <a:off x="4669536" y="3206496"/>
            <a:ext cx="1426464" cy="0"/>
          </a:xfrm>
          <a:prstGeom prst="straightConnector1">
            <a:avLst/>
          </a:prstGeom>
          <a:ln w="38100">
            <a:solidFill>
              <a:srgbClr val="EAA7CA"/>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0F20BBE4-5764-D205-A5B8-65DB16237959}"/>
              </a:ext>
            </a:extLst>
          </p:cNvPr>
          <p:cNvCxnSpPr>
            <a:cxnSpLocks/>
          </p:cNvCxnSpPr>
          <p:nvPr/>
        </p:nvCxnSpPr>
        <p:spPr>
          <a:xfrm flipH="1">
            <a:off x="4669536" y="3675888"/>
            <a:ext cx="1426464" cy="0"/>
          </a:xfrm>
          <a:prstGeom prst="straightConnector1">
            <a:avLst/>
          </a:prstGeom>
          <a:ln w="38100">
            <a:solidFill>
              <a:srgbClr val="EAA7CA"/>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uppieren 15">
            <a:extLst>
              <a:ext uri="{FF2B5EF4-FFF2-40B4-BE49-F238E27FC236}">
                <a16:creationId xmlns:a16="http://schemas.microsoft.com/office/drawing/2014/main" id="{40850821-481E-7569-1295-D3F78F14190F}"/>
              </a:ext>
            </a:extLst>
          </p:cNvPr>
          <p:cNvGrpSpPr/>
          <p:nvPr/>
        </p:nvGrpSpPr>
        <p:grpSpPr>
          <a:xfrm>
            <a:off x="2976467" y="4593460"/>
            <a:ext cx="1563624" cy="1563624"/>
            <a:chOff x="3480816" y="2370492"/>
            <a:chExt cx="1563624" cy="1563624"/>
          </a:xfrm>
        </p:grpSpPr>
        <p:pic>
          <p:nvPicPr>
            <p:cNvPr id="17" name="Grafik 16" descr="Geöffneter Ordner mit einfarbiger Füllung">
              <a:extLst>
                <a:ext uri="{FF2B5EF4-FFF2-40B4-BE49-F238E27FC236}">
                  <a16:creationId xmlns:a16="http://schemas.microsoft.com/office/drawing/2014/main" id="{45CC3825-8C24-1511-E933-D08394DF3A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0816" y="2370492"/>
              <a:ext cx="1563624" cy="1563624"/>
            </a:xfrm>
            <a:prstGeom prst="rect">
              <a:avLst/>
            </a:prstGeom>
          </p:spPr>
        </p:pic>
        <p:pic>
          <p:nvPicPr>
            <p:cNvPr id="18" name="Picture 2" descr="Quellbild anzeigen">
              <a:extLst>
                <a:ext uri="{FF2B5EF4-FFF2-40B4-BE49-F238E27FC236}">
                  <a16:creationId xmlns:a16="http://schemas.microsoft.com/office/drawing/2014/main" id="{A3EF3677-8D43-92E7-C5AD-E40525248D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8536" y="3169920"/>
              <a:ext cx="476833" cy="476833"/>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feld 18">
            <a:extLst>
              <a:ext uri="{FF2B5EF4-FFF2-40B4-BE49-F238E27FC236}">
                <a16:creationId xmlns:a16="http://schemas.microsoft.com/office/drawing/2014/main" id="{4ECAC33E-DA15-4D2B-3242-CC74F9C0C8E8}"/>
              </a:ext>
            </a:extLst>
          </p:cNvPr>
          <p:cNvSpPr txBox="1"/>
          <p:nvPr/>
        </p:nvSpPr>
        <p:spPr>
          <a:xfrm>
            <a:off x="4540091" y="5346501"/>
            <a:ext cx="4360101" cy="523220"/>
          </a:xfrm>
          <a:prstGeom prst="rect">
            <a:avLst/>
          </a:prstGeom>
          <a:noFill/>
        </p:spPr>
        <p:txBody>
          <a:bodyPr wrap="square">
            <a:spAutoFit/>
          </a:bodyPr>
          <a:lstStyle/>
          <a:p>
            <a:r>
              <a:rPr lang="de-DE" sz="2800" dirty="0" err="1">
                <a:solidFill>
                  <a:schemeClr val="bg1"/>
                </a:solidFill>
              </a:rPr>
              <a:t>VPD_MAIN_COSTS.View.sql</a:t>
            </a:r>
            <a:endParaRPr lang="de-DE" sz="2800" dirty="0"/>
          </a:p>
        </p:txBody>
      </p:sp>
      <p:cxnSp>
        <p:nvCxnSpPr>
          <p:cNvPr id="20" name="Gerade Verbindung mit Pfeil 19">
            <a:extLst>
              <a:ext uri="{FF2B5EF4-FFF2-40B4-BE49-F238E27FC236}">
                <a16:creationId xmlns:a16="http://schemas.microsoft.com/office/drawing/2014/main" id="{E5A1E96D-0C32-8918-5967-90958D53D125}"/>
              </a:ext>
            </a:extLst>
          </p:cNvPr>
          <p:cNvCxnSpPr>
            <a:cxnSpLocks/>
          </p:cNvCxnSpPr>
          <p:nvPr/>
        </p:nvCxnSpPr>
        <p:spPr>
          <a:xfrm>
            <a:off x="3784187" y="4169664"/>
            <a:ext cx="0" cy="500443"/>
          </a:xfrm>
          <a:prstGeom prst="straightConnector1">
            <a:avLst/>
          </a:prstGeom>
          <a:ln w="38100">
            <a:solidFill>
              <a:srgbClr val="EAA7CA"/>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0259EB99-C114-8A2C-1D69-49BBFBEFEE69}"/>
              </a:ext>
            </a:extLst>
          </p:cNvPr>
          <p:cNvSpPr txBox="1"/>
          <p:nvPr/>
        </p:nvSpPr>
        <p:spPr>
          <a:xfrm>
            <a:off x="5076455" y="5793982"/>
            <a:ext cx="3555481" cy="523220"/>
          </a:xfrm>
          <a:prstGeom prst="rect">
            <a:avLst/>
          </a:prstGeom>
          <a:solidFill>
            <a:srgbClr val="EAA7CA"/>
          </a:solidFill>
        </p:spPr>
        <p:txBody>
          <a:bodyPr wrap="square" rtlCol="0">
            <a:spAutoFit/>
          </a:bodyPr>
          <a:lstStyle/>
          <a:p>
            <a:pPr algn="ctr"/>
            <a:r>
              <a:rPr lang="de-DE" sz="2800" b="1" dirty="0">
                <a:solidFill>
                  <a:srgbClr val="12263A"/>
                </a:solidFill>
              </a:rPr>
              <a:t>Inklusive Trigger</a:t>
            </a:r>
          </a:p>
        </p:txBody>
      </p:sp>
    </p:spTree>
    <p:extLst>
      <p:ext uri="{BB962C8B-B14F-4D97-AF65-F5344CB8AC3E}">
        <p14:creationId xmlns:p14="http://schemas.microsoft.com/office/powerpoint/2010/main" val="12151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25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25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25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25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25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263A"/>
        </a:solidFill>
        <a:effectLst/>
      </p:bgPr>
    </p:bg>
    <p:spTree>
      <p:nvGrpSpPr>
        <p:cNvPr id="1" name=""/>
        <p:cNvGrpSpPr/>
        <p:nvPr/>
      </p:nvGrpSpPr>
      <p:grpSpPr>
        <a:xfrm>
          <a:off x="0" y="0"/>
          <a:ext cx="0" cy="0"/>
          <a:chOff x="0" y="0"/>
          <a:chExt cx="0" cy="0"/>
        </a:xfrm>
      </p:grpSpPr>
      <p:cxnSp>
        <p:nvCxnSpPr>
          <p:cNvPr id="14" name="Gerade Verbindung mit Pfeil 13">
            <a:extLst>
              <a:ext uri="{FF2B5EF4-FFF2-40B4-BE49-F238E27FC236}">
                <a16:creationId xmlns:a16="http://schemas.microsoft.com/office/drawing/2014/main" id="{09228A01-BEB7-73F2-ACED-E42DAEB986E2}"/>
              </a:ext>
            </a:extLst>
          </p:cNvPr>
          <p:cNvCxnSpPr>
            <a:cxnSpLocks/>
          </p:cNvCxnSpPr>
          <p:nvPr/>
        </p:nvCxnSpPr>
        <p:spPr>
          <a:xfrm>
            <a:off x="4669536" y="3206496"/>
            <a:ext cx="3962400" cy="0"/>
          </a:xfrm>
          <a:prstGeom prst="straightConnector1">
            <a:avLst/>
          </a:prstGeom>
          <a:ln w="38100">
            <a:solidFill>
              <a:srgbClr val="EAA7CA"/>
            </a:solidFill>
            <a:tailEnd type="triangle"/>
          </a:ln>
        </p:spPr>
        <p:style>
          <a:lnRef idx="1">
            <a:schemeClr val="accent1"/>
          </a:lnRef>
          <a:fillRef idx="0">
            <a:schemeClr val="accent1"/>
          </a:fillRef>
          <a:effectRef idx="0">
            <a:schemeClr val="accent1"/>
          </a:effectRef>
          <a:fontRef idx="minor">
            <a:schemeClr val="tx1"/>
          </a:fontRef>
        </p:style>
      </p:cxnSp>
      <p:sp>
        <p:nvSpPr>
          <p:cNvPr id="2" name="Textfeld 1"/>
          <p:cNvSpPr txBox="1"/>
          <p:nvPr/>
        </p:nvSpPr>
        <p:spPr>
          <a:xfrm>
            <a:off x="287695" y="289248"/>
            <a:ext cx="95747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srgbClr val="EAA7CA"/>
                </a:solidFill>
                <a:effectLst/>
                <a:uLnTx/>
                <a:uFillTx/>
                <a:latin typeface="Franklin Gothic Demi Cond" panose="020B0706030402020204" pitchFamily="34" charset="0"/>
              </a:rPr>
              <a:t>Beispiel: Metadaten</a:t>
            </a:r>
          </a:p>
        </p:txBody>
      </p:sp>
      <p:grpSp>
        <p:nvGrpSpPr>
          <p:cNvPr id="6" name="Gruppieren 5">
            <a:extLst>
              <a:ext uri="{FF2B5EF4-FFF2-40B4-BE49-F238E27FC236}">
                <a16:creationId xmlns:a16="http://schemas.microsoft.com/office/drawing/2014/main" id="{FCC1B0DB-A937-EA4B-B7D8-E0C6D1A0771C}"/>
              </a:ext>
            </a:extLst>
          </p:cNvPr>
          <p:cNvGrpSpPr/>
          <p:nvPr/>
        </p:nvGrpSpPr>
        <p:grpSpPr>
          <a:xfrm>
            <a:off x="2052923" y="2528522"/>
            <a:ext cx="2487168" cy="1938992"/>
            <a:chOff x="1085959" y="815224"/>
            <a:chExt cx="2487168" cy="1938992"/>
          </a:xfrm>
        </p:grpSpPr>
        <p:sp>
          <p:nvSpPr>
            <p:cNvPr id="4" name="Rechteck 3">
              <a:extLst>
                <a:ext uri="{FF2B5EF4-FFF2-40B4-BE49-F238E27FC236}">
                  <a16:creationId xmlns:a16="http://schemas.microsoft.com/office/drawing/2014/main" id="{323BBB89-A315-7EAF-95D6-3D27B8969796}"/>
                </a:ext>
              </a:extLst>
            </p:cNvPr>
            <p:cNvSpPr/>
            <p:nvPr/>
          </p:nvSpPr>
          <p:spPr>
            <a:xfrm>
              <a:off x="1085959" y="1182624"/>
              <a:ext cx="2487168" cy="1133856"/>
            </a:xfrm>
            <a:prstGeom prst="rect">
              <a:avLst/>
            </a:prstGeom>
            <a:solidFill>
              <a:srgbClr val="CD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098" name="Picture 2" descr="Quellbild anzeigen">
              <a:extLst>
                <a:ext uri="{FF2B5EF4-FFF2-40B4-BE49-F238E27FC236}">
                  <a16:creationId xmlns:a16="http://schemas.microsoft.com/office/drawing/2014/main" id="{CD9BB8E8-288F-8C94-637E-35E8FDC8D3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0047" y="815224"/>
              <a:ext cx="1938992" cy="1938992"/>
            </a:xfrm>
            <a:prstGeom prst="rect">
              <a:avLst/>
            </a:prstGeom>
            <a:noFill/>
          </p:spPr>
        </p:pic>
      </p:grpSp>
      <p:sp>
        <p:nvSpPr>
          <p:cNvPr id="7" name="Flussdiagramm: Magnetplattenspeicher 6">
            <a:extLst>
              <a:ext uri="{FF2B5EF4-FFF2-40B4-BE49-F238E27FC236}">
                <a16:creationId xmlns:a16="http://schemas.microsoft.com/office/drawing/2014/main" id="{D6DB1629-3C1A-8461-7AC8-88BAFFDEE6E8}"/>
              </a:ext>
            </a:extLst>
          </p:cNvPr>
          <p:cNvSpPr/>
          <p:nvPr/>
        </p:nvSpPr>
        <p:spPr>
          <a:xfrm>
            <a:off x="8900192" y="2231291"/>
            <a:ext cx="1548384" cy="2279904"/>
          </a:xfrm>
          <a:prstGeom prst="flowChartMagneticDisk">
            <a:avLst/>
          </a:prstGeom>
          <a:solidFill>
            <a:srgbClr val="EAA7C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47F3C24F-F750-98D4-A9FC-1F6CB8D1FAC9}"/>
              </a:ext>
            </a:extLst>
          </p:cNvPr>
          <p:cNvSpPr txBox="1"/>
          <p:nvPr/>
        </p:nvSpPr>
        <p:spPr>
          <a:xfrm>
            <a:off x="646176" y="1482728"/>
            <a:ext cx="10863072" cy="461665"/>
          </a:xfrm>
          <a:prstGeom prst="rect">
            <a:avLst/>
          </a:prstGeom>
          <a:solidFill>
            <a:schemeClr val="tx1"/>
          </a:solidFill>
          <a:ln>
            <a:solidFill>
              <a:schemeClr val="bg1"/>
            </a:solidFill>
          </a:ln>
        </p:spPr>
        <p:txBody>
          <a:bodyPr wrap="square">
            <a:spAutoFit/>
          </a:bodyPr>
          <a:lstStyle/>
          <a:p>
            <a:r>
              <a:rPr lang="de-DE" sz="2400" dirty="0">
                <a:solidFill>
                  <a:schemeClr val="bg1"/>
                </a:solidFill>
                <a:latin typeface="Consolas" panose="020B0609020204030204" pitchFamily="49" charset="0"/>
              </a:rPr>
              <a:t>&gt; </a:t>
            </a:r>
            <a:r>
              <a:rPr lang="de-DE" altLang="de-DE" sz="2400" dirty="0" err="1">
                <a:solidFill>
                  <a:schemeClr val="bg1"/>
                </a:solidFill>
                <a:latin typeface="Consolas" panose="020B0609020204030204" pitchFamily="49" charset="0"/>
              </a:rPr>
              <a:t>spmconf</a:t>
            </a:r>
            <a:r>
              <a:rPr lang="de-DE" altLang="de-DE" sz="2400" dirty="0">
                <a:solidFill>
                  <a:schemeClr val="bg1"/>
                </a:solidFill>
                <a:latin typeface="Consolas" panose="020B0609020204030204" pitchFamily="49" charset="0"/>
              </a:rPr>
              <a:t> save SPM_LAYOUT </a:t>
            </a:r>
            <a:r>
              <a:rPr lang="de-DE" altLang="de-DE" sz="2400" dirty="0" err="1">
                <a:solidFill>
                  <a:schemeClr val="bg1"/>
                </a:solidFill>
                <a:latin typeface="Consolas" panose="020B0609020204030204" pitchFamily="49" charset="0"/>
              </a:rPr>
              <a:t>VPD_MAIN_COSTS.Default</a:t>
            </a:r>
            <a:endParaRPr lang="de-DE" sz="2400" dirty="0"/>
          </a:p>
        </p:txBody>
      </p:sp>
      <p:cxnSp>
        <p:nvCxnSpPr>
          <p:cNvPr id="15" name="Gerade Verbindung mit Pfeil 14">
            <a:extLst>
              <a:ext uri="{FF2B5EF4-FFF2-40B4-BE49-F238E27FC236}">
                <a16:creationId xmlns:a16="http://schemas.microsoft.com/office/drawing/2014/main" id="{0F20BBE4-5764-D205-A5B8-65DB16237959}"/>
              </a:ext>
            </a:extLst>
          </p:cNvPr>
          <p:cNvCxnSpPr>
            <a:cxnSpLocks/>
          </p:cNvCxnSpPr>
          <p:nvPr/>
        </p:nvCxnSpPr>
        <p:spPr>
          <a:xfrm flipH="1">
            <a:off x="4669536" y="3832299"/>
            <a:ext cx="3962400" cy="0"/>
          </a:xfrm>
          <a:prstGeom prst="straightConnector1">
            <a:avLst/>
          </a:prstGeom>
          <a:ln w="38100">
            <a:solidFill>
              <a:srgbClr val="EAA7CA"/>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uppieren 15">
            <a:extLst>
              <a:ext uri="{FF2B5EF4-FFF2-40B4-BE49-F238E27FC236}">
                <a16:creationId xmlns:a16="http://schemas.microsoft.com/office/drawing/2014/main" id="{40850821-481E-7569-1295-D3F78F14190F}"/>
              </a:ext>
            </a:extLst>
          </p:cNvPr>
          <p:cNvGrpSpPr/>
          <p:nvPr/>
        </p:nvGrpSpPr>
        <p:grpSpPr>
          <a:xfrm>
            <a:off x="2976467" y="4593460"/>
            <a:ext cx="1563624" cy="1563624"/>
            <a:chOff x="3480816" y="2370492"/>
            <a:chExt cx="1563624" cy="1563624"/>
          </a:xfrm>
        </p:grpSpPr>
        <p:pic>
          <p:nvPicPr>
            <p:cNvPr id="17" name="Grafik 16" descr="Geöffneter Ordner mit einfarbiger Füllung">
              <a:extLst>
                <a:ext uri="{FF2B5EF4-FFF2-40B4-BE49-F238E27FC236}">
                  <a16:creationId xmlns:a16="http://schemas.microsoft.com/office/drawing/2014/main" id="{45CC3825-8C24-1511-E933-D08394DF3A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0816" y="2370492"/>
              <a:ext cx="1563624" cy="1563624"/>
            </a:xfrm>
            <a:prstGeom prst="rect">
              <a:avLst/>
            </a:prstGeom>
          </p:spPr>
        </p:pic>
        <p:pic>
          <p:nvPicPr>
            <p:cNvPr id="18" name="Picture 2" descr="Quellbild anzeigen">
              <a:extLst>
                <a:ext uri="{FF2B5EF4-FFF2-40B4-BE49-F238E27FC236}">
                  <a16:creationId xmlns:a16="http://schemas.microsoft.com/office/drawing/2014/main" id="{A3EF3677-8D43-92E7-C5AD-E40525248D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8536" y="3169920"/>
              <a:ext cx="476833" cy="476833"/>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Textfeld 18">
            <a:extLst>
              <a:ext uri="{FF2B5EF4-FFF2-40B4-BE49-F238E27FC236}">
                <a16:creationId xmlns:a16="http://schemas.microsoft.com/office/drawing/2014/main" id="{4ECAC33E-DA15-4D2B-3242-CC74F9C0C8E8}"/>
              </a:ext>
            </a:extLst>
          </p:cNvPr>
          <p:cNvSpPr txBox="1"/>
          <p:nvPr/>
        </p:nvSpPr>
        <p:spPr>
          <a:xfrm>
            <a:off x="4540091" y="5346501"/>
            <a:ext cx="4675442" cy="523220"/>
          </a:xfrm>
          <a:prstGeom prst="rect">
            <a:avLst/>
          </a:prstGeom>
          <a:noFill/>
        </p:spPr>
        <p:txBody>
          <a:bodyPr wrap="square">
            <a:spAutoFit/>
          </a:bodyPr>
          <a:lstStyle/>
          <a:p>
            <a:r>
              <a:rPr lang="de-DE" sz="2800" dirty="0">
                <a:solidFill>
                  <a:schemeClr val="bg1"/>
                </a:solidFill>
              </a:rPr>
              <a:t>VPD_MAIN_COSTS.Default.xml</a:t>
            </a:r>
            <a:endParaRPr lang="de-DE" sz="2800" dirty="0"/>
          </a:p>
        </p:txBody>
      </p:sp>
      <p:cxnSp>
        <p:nvCxnSpPr>
          <p:cNvPr id="20" name="Gerade Verbindung mit Pfeil 19">
            <a:extLst>
              <a:ext uri="{FF2B5EF4-FFF2-40B4-BE49-F238E27FC236}">
                <a16:creationId xmlns:a16="http://schemas.microsoft.com/office/drawing/2014/main" id="{E5A1E96D-0C32-8918-5967-90958D53D125}"/>
              </a:ext>
            </a:extLst>
          </p:cNvPr>
          <p:cNvCxnSpPr>
            <a:cxnSpLocks/>
          </p:cNvCxnSpPr>
          <p:nvPr/>
        </p:nvCxnSpPr>
        <p:spPr>
          <a:xfrm>
            <a:off x="3784187" y="4169664"/>
            <a:ext cx="0" cy="500443"/>
          </a:xfrm>
          <a:prstGeom prst="straightConnector1">
            <a:avLst/>
          </a:prstGeom>
          <a:ln w="38100">
            <a:solidFill>
              <a:srgbClr val="EAA7CA"/>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uppieren 12">
            <a:extLst>
              <a:ext uri="{FF2B5EF4-FFF2-40B4-BE49-F238E27FC236}">
                <a16:creationId xmlns:a16="http://schemas.microsoft.com/office/drawing/2014/main" id="{4B6999D6-1E3C-15E0-06BA-D15CCA2A8F79}"/>
              </a:ext>
            </a:extLst>
          </p:cNvPr>
          <p:cNvGrpSpPr/>
          <p:nvPr/>
        </p:nvGrpSpPr>
        <p:grpSpPr>
          <a:xfrm>
            <a:off x="5156633" y="2309618"/>
            <a:ext cx="1426464" cy="1264258"/>
            <a:chOff x="6081241" y="2621940"/>
            <a:chExt cx="1426464" cy="1264258"/>
          </a:xfrm>
        </p:grpSpPr>
        <p:sp>
          <p:nvSpPr>
            <p:cNvPr id="11" name="Rechteck 10">
              <a:extLst>
                <a:ext uri="{FF2B5EF4-FFF2-40B4-BE49-F238E27FC236}">
                  <a16:creationId xmlns:a16="http://schemas.microsoft.com/office/drawing/2014/main" id="{5B6F08A8-870C-E1E5-2B0B-FB1A4C88906D}"/>
                </a:ext>
              </a:extLst>
            </p:cNvPr>
            <p:cNvSpPr/>
            <p:nvPr/>
          </p:nvSpPr>
          <p:spPr>
            <a:xfrm>
              <a:off x="6081241" y="2621940"/>
              <a:ext cx="1426464" cy="1264258"/>
            </a:xfrm>
            <a:prstGeom prst="rect">
              <a:avLst/>
            </a:prstGeom>
            <a:solidFill>
              <a:srgbClr val="EAA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de-DE" sz="2000" dirty="0">
                  <a:solidFill>
                    <a:srgbClr val="12263A"/>
                  </a:solidFill>
                </a:rPr>
                <a:t>JS </a:t>
              </a:r>
              <a:r>
                <a:rPr lang="de-DE" sz="2000" dirty="0" err="1">
                  <a:solidFill>
                    <a:srgbClr val="12263A"/>
                  </a:solidFill>
                </a:rPr>
                <a:t>wrapping</a:t>
              </a:r>
              <a:endParaRPr lang="de-DE" sz="2000" dirty="0">
                <a:solidFill>
                  <a:srgbClr val="12263A"/>
                </a:solidFill>
              </a:endParaRPr>
            </a:p>
            <a:p>
              <a:pPr algn="r"/>
              <a:r>
                <a:rPr lang="de-DE" sz="2000" dirty="0">
                  <a:solidFill>
                    <a:srgbClr val="12263A"/>
                  </a:solidFill>
                </a:rPr>
                <a:t>SQL</a:t>
              </a:r>
            </a:p>
          </p:txBody>
        </p:sp>
        <p:pic>
          <p:nvPicPr>
            <p:cNvPr id="5122" name="Picture 2" descr="Quellbild anzeigen">
              <a:extLst>
                <a:ext uri="{FF2B5EF4-FFF2-40B4-BE49-F238E27FC236}">
                  <a16:creationId xmlns:a16="http://schemas.microsoft.com/office/drawing/2014/main" id="{A6EE491C-B315-26A1-C205-8C40DF7AC06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1151" y="3009488"/>
              <a:ext cx="791172" cy="7911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uppieren 21">
            <a:extLst>
              <a:ext uri="{FF2B5EF4-FFF2-40B4-BE49-F238E27FC236}">
                <a16:creationId xmlns:a16="http://schemas.microsoft.com/office/drawing/2014/main" id="{ACA65700-4E7D-A028-5A3E-E0279CAA98AF}"/>
              </a:ext>
            </a:extLst>
          </p:cNvPr>
          <p:cNvGrpSpPr/>
          <p:nvPr/>
        </p:nvGrpSpPr>
        <p:grpSpPr>
          <a:xfrm>
            <a:off x="6981350" y="3607056"/>
            <a:ext cx="1426464" cy="954681"/>
            <a:chOff x="6086248" y="2913730"/>
            <a:chExt cx="1426464" cy="982686"/>
          </a:xfrm>
        </p:grpSpPr>
        <p:sp>
          <p:nvSpPr>
            <p:cNvPr id="24" name="Rechteck 23">
              <a:extLst>
                <a:ext uri="{FF2B5EF4-FFF2-40B4-BE49-F238E27FC236}">
                  <a16:creationId xmlns:a16="http://schemas.microsoft.com/office/drawing/2014/main" id="{DB4760E2-C80A-D94D-0A6B-0717293C62CB}"/>
                </a:ext>
              </a:extLst>
            </p:cNvPr>
            <p:cNvSpPr/>
            <p:nvPr/>
          </p:nvSpPr>
          <p:spPr>
            <a:xfrm>
              <a:off x="6086248" y="2913730"/>
              <a:ext cx="1426464" cy="982686"/>
            </a:xfrm>
            <a:prstGeom prst="rect">
              <a:avLst/>
            </a:prstGeom>
            <a:solidFill>
              <a:srgbClr val="EAA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de-DE" sz="2000" dirty="0">
                  <a:solidFill>
                    <a:srgbClr val="12263A"/>
                  </a:solidFill>
                </a:rPr>
                <a:t>XML</a:t>
              </a:r>
            </a:p>
          </p:txBody>
        </p:sp>
        <p:pic>
          <p:nvPicPr>
            <p:cNvPr id="25" name="Picture 2" descr="Quellbild anzeigen">
              <a:extLst>
                <a:ext uri="{FF2B5EF4-FFF2-40B4-BE49-F238E27FC236}">
                  <a16:creationId xmlns:a16="http://schemas.microsoft.com/office/drawing/2014/main" id="{B24DB0AF-2D16-1363-EB99-9878936E61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1151" y="3009488"/>
              <a:ext cx="791172" cy="7911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10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accent6">
                <a:lumMod val="75000"/>
              </a:schemeClr>
            </a:gs>
          </a:gsLst>
          <a:lin ang="18900000" scaled="1"/>
        </a:gradFill>
        <a:effectLst/>
      </p:bgPr>
    </p:bg>
    <p:spTree>
      <p:nvGrpSpPr>
        <p:cNvPr id="1" name=""/>
        <p:cNvGrpSpPr/>
        <p:nvPr/>
      </p:nvGrpSpPr>
      <p:grpSpPr>
        <a:xfrm>
          <a:off x="0" y="0"/>
          <a:ext cx="0" cy="0"/>
          <a:chOff x="0" y="0"/>
          <a:chExt cx="0" cy="0"/>
        </a:xfrm>
      </p:grpSpPr>
      <p:sp>
        <p:nvSpPr>
          <p:cNvPr id="2" name="Rechteck 1"/>
          <p:cNvSpPr/>
          <p:nvPr/>
        </p:nvSpPr>
        <p:spPr>
          <a:xfrm>
            <a:off x="1879792" y="194332"/>
            <a:ext cx="8432416"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rPr>
              <a:t>SQL </a:t>
            </a:r>
            <a:r>
              <a:rPr kumimoji="0" lang="en-US" sz="7200" b="0" i="0" u="none" strike="noStrike" kern="1200" cap="none" spc="0" normalizeH="0" baseline="0" noProof="0" dirty="0" err="1">
                <a:ln>
                  <a:noFill/>
                </a:ln>
                <a:solidFill>
                  <a:srgbClr val="C2E49C"/>
                </a:solidFill>
                <a:effectLst/>
                <a:uLnTx/>
                <a:uFillTx/>
                <a:latin typeface="Franklin Gothic Demi Cond" panose="020B0706030402020204" pitchFamily="34" charset="0"/>
                <a:ea typeface="+mn-ea"/>
                <a:cs typeface="+mn-cs"/>
              </a:rPr>
              <a:t>ist</a:t>
            </a:r>
            <a:r>
              <a:rPr kumimoji="0" lang="en-US" sz="7200" b="0" i="0"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rPr>
              <a:t> </a:t>
            </a:r>
            <a:r>
              <a:rPr kumimoji="0" lang="en-US" sz="7200" b="0" i="0" u="none" strike="noStrike" kern="1200" cap="none" spc="0" normalizeH="0" baseline="0" noProof="0" dirty="0" err="1">
                <a:ln>
                  <a:noFill/>
                </a:ln>
                <a:solidFill>
                  <a:srgbClr val="C2E49C"/>
                </a:solidFill>
                <a:effectLst/>
                <a:uLnTx/>
                <a:uFillTx/>
                <a:latin typeface="Franklin Gothic Demi Cond" panose="020B0706030402020204" pitchFamily="34" charset="0"/>
                <a:ea typeface="+mn-ea"/>
                <a:cs typeface="+mn-cs"/>
              </a:rPr>
              <a:t>dein</a:t>
            </a:r>
            <a:r>
              <a:rPr kumimoji="0" lang="en-US" sz="7200" b="0" i="0"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rPr>
              <a:t> Freund</a:t>
            </a:r>
            <a:endParaRPr kumimoji="0" lang="de-DE" sz="7200" b="0" i="1"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endParaRPr>
          </a:p>
        </p:txBody>
      </p:sp>
      <p:sp>
        <p:nvSpPr>
          <p:cNvPr id="3" name="Rectangle 1">
            <a:extLst>
              <a:ext uri="{FF2B5EF4-FFF2-40B4-BE49-F238E27FC236}">
                <a16:creationId xmlns:a16="http://schemas.microsoft.com/office/drawing/2014/main" id="{BF7109A8-0CD7-B216-8295-7F2B0960AFDB}"/>
              </a:ext>
            </a:extLst>
          </p:cNvPr>
          <p:cNvSpPr>
            <a:spLocks noChangeArrowheads="1"/>
          </p:cNvSpPr>
          <p:nvPr/>
        </p:nvSpPr>
        <p:spPr bwMode="auto">
          <a:xfrm>
            <a:off x="349956" y="1580444"/>
            <a:ext cx="5588000" cy="496711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800" b="0" i="0" u="none" strike="noStrike" cap="none" normalizeH="0" baseline="0" dirty="0" err="1">
                <a:ln>
                  <a:noFill/>
                </a:ln>
                <a:solidFill>
                  <a:srgbClr val="CC7832"/>
                </a:solidFill>
                <a:effectLst/>
                <a:latin typeface="JetBrains Mono"/>
              </a:rPr>
              <a:t>select</a:t>
            </a:r>
            <a:br>
              <a:rPr kumimoji="0" lang="de-DE" altLang="de-DE" sz="2800" b="0" i="0" u="none" strike="noStrike" cap="none" normalizeH="0" baseline="0" dirty="0">
                <a:ln>
                  <a:noFill/>
                </a:ln>
                <a:solidFill>
                  <a:srgbClr val="CC7832"/>
                </a:solidFill>
                <a:effectLst/>
                <a:latin typeface="JetBrains Mono"/>
              </a:rPr>
            </a:b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FFC66D"/>
                </a:solidFill>
                <a:effectLst/>
                <a:latin typeface="JetBrains Mono"/>
              </a:rPr>
              <a:t>xmlserialize</a:t>
            </a:r>
            <a:r>
              <a:rPr kumimoji="0" lang="de-DE" altLang="de-DE" sz="2800" b="0" i="0" u="none" strike="noStrike" cap="none" normalizeH="0" baseline="0" dirty="0">
                <a:ln>
                  <a:noFill/>
                </a:ln>
                <a:solidFill>
                  <a:srgbClr val="A9B7C6"/>
                </a:solidFill>
                <a:effectLst/>
                <a:latin typeface="JetBrains Mono"/>
              </a:rPr>
              <a:t>( </a:t>
            </a:r>
            <a:r>
              <a:rPr kumimoji="0" lang="de-DE" altLang="de-DE" sz="2800" b="0" i="0" u="none" strike="noStrike" cap="none" normalizeH="0" baseline="0" dirty="0" err="1">
                <a:ln>
                  <a:noFill/>
                </a:ln>
                <a:solidFill>
                  <a:srgbClr val="CC7832"/>
                </a:solidFill>
                <a:effectLst/>
                <a:latin typeface="JetBrains Mono"/>
              </a:rPr>
              <a:t>document</a:t>
            </a:r>
            <a:br>
              <a:rPr kumimoji="0" lang="de-DE" altLang="de-DE" sz="2800" b="0" i="0" u="none" strike="noStrike" cap="none" normalizeH="0" baseline="0" dirty="0">
                <a:ln>
                  <a:noFill/>
                </a:ln>
                <a:solidFill>
                  <a:srgbClr val="CC7832"/>
                </a:solidFill>
                <a:effectLst/>
                <a:latin typeface="JetBrains Mono"/>
              </a:rPr>
            </a:b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FFC66D"/>
                </a:solidFill>
                <a:effectLst/>
                <a:latin typeface="JetBrains Mono"/>
              </a:rPr>
              <a:t>xmlelement</a:t>
            </a:r>
            <a:r>
              <a:rPr kumimoji="0" lang="de-DE" altLang="de-DE" sz="2800" b="0" i="0" u="none" strike="noStrike" cap="none" normalizeH="0" baseline="0" dirty="0">
                <a:ln>
                  <a:noFill/>
                </a:ln>
                <a:solidFill>
                  <a:srgbClr val="A9B7C6"/>
                </a:solidFill>
                <a:effectLst/>
                <a:latin typeface="JetBrains Mono"/>
              </a:rPr>
              <a:t>( "SITH_PERSONS"</a:t>
            </a:r>
            <a:r>
              <a:rPr kumimoji="0" lang="de-DE" altLang="de-DE" sz="2800" b="0" i="0" u="none" strike="noStrike" cap="none" normalizeH="0" baseline="0" dirty="0">
                <a:ln>
                  <a:noFill/>
                </a:ln>
                <a:solidFill>
                  <a:srgbClr val="CC7832"/>
                </a:solidFill>
                <a:effectLst/>
                <a:latin typeface="JetBrains Mono"/>
              </a:rPr>
              <a:t>,</a:t>
            </a:r>
            <a:br>
              <a:rPr kumimoji="0" lang="de-DE" altLang="de-DE" sz="2800" b="0" i="0" u="none" strike="noStrike" cap="none" normalizeH="0" baseline="0" dirty="0">
                <a:ln>
                  <a:noFill/>
                </a:ln>
                <a:solidFill>
                  <a:srgbClr val="CC7832"/>
                </a:solidFill>
                <a:effectLst/>
                <a:latin typeface="JetBrains Mono"/>
              </a:rPr>
            </a:b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FFC66D"/>
                </a:solidFill>
                <a:effectLst/>
                <a:latin typeface="JetBrains Mono"/>
              </a:rPr>
              <a:t>xmlagg</a:t>
            </a:r>
            <a:r>
              <a:rPr kumimoji="0" lang="de-DE" altLang="de-DE" sz="2800" b="0" i="0" u="none" strike="noStrike" cap="none" normalizeH="0" baseline="0" dirty="0">
                <a:ln>
                  <a:noFill/>
                </a:ln>
                <a:solidFill>
                  <a:srgbClr val="A9B7C6"/>
                </a:solidFill>
                <a:effectLst/>
                <a:latin typeface="JetBrains Mono"/>
              </a:rPr>
              <a: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a:t>
            </a:r>
            <a:r>
              <a:rPr kumimoji="0" lang="de-DE" altLang="de-DE" sz="2800" b="0" i="0" u="none" strike="noStrike" cap="none" normalizeH="0" baseline="0" dirty="0" err="1">
                <a:ln>
                  <a:noFill/>
                </a:ln>
                <a:solidFill>
                  <a:srgbClr val="FFC66D"/>
                </a:solidFill>
                <a:effectLst/>
                <a:latin typeface="JetBrains Mono"/>
              </a:rPr>
              <a:t>xmlelement</a:t>
            </a:r>
            <a:r>
              <a:rPr kumimoji="0" lang="de-DE" altLang="de-DE" sz="2800" b="0" i="0" u="none" strike="noStrike" cap="none" normalizeH="0" baseline="0" dirty="0">
                <a:ln>
                  <a:noFill/>
                </a:ln>
                <a:solidFill>
                  <a:srgbClr val="A9B7C6"/>
                </a:solidFill>
                <a:effectLst/>
                <a:latin typeface="JetBrains Mono"/>
              </a:rPr>
              <a:t>("SITH"</a:t>
            </a:r>
            <a:r>
              <a:rPr kumimoji="0" lang="de-DE" altLang="de-DE" sz="2800" b="0" i="0" u="none" strike="noStrike" cap="none" normalizeH="0" baseline="0" dirty="0">
                <a:ln>
                  <a:noFill/>
                </a:ln>
                <a:solidFill>
                  <a:srgbClr val="CC7832"/>
                </a:solidFill>
                <a:effectLst/>
                <a:latin typeface="JetBrains Mono"/>
              </a:rPr>
              <a:t>,</a:t>
            </a:r>
            <a:br>
              <a:rPr kumimoji="0" lang="de-DE" altLang="de-DE" sz="2800" b="0" i="0" u="none" strike="noStrike" cap="none" normalizeH="0" baseline="0" dirty="0">
                <a:ln>
                  <a:noFill/>
                </a:ln>
                <a:solidFill>
                  <a:srgbClr val="CC7832"/>
                </a:solidFill>
                <a:effectLst/>
                <a:latin typeface="JetBrains Mono"/>
              </a:rPr>
            </a:b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FFC66D"/>
                </a:solidFill>
                <a:effectLst/>
                <a:latin typeface="JetBrains Mono"/>
              </a:rPr>
              <a:t>xmlforest</a:t>
            </a:r>
            <a:r>
              <a:rPr kumimoji="0" lang="de-DE" altLang="de-DE" sz="2800" b="0" i="0" u="none" strike="noStrike" cap="none" normalizeH="0" baseline="0" dirty="0">
                <a:ln>
                  <a:noFill/>
                </a:ln>
                <a:solidFill>
                  <a:srgbClr val="A9B7C6"/>
                </a:solidFill>
                <a:effectLst/>
                <a:latin typeface="JetBrains Mono"/>
              </a:rPr>
              <a:t>(</a:t>
            </a:r>
            <a:r>
              <a:rPr kumimoji="0" lang="de-DE" altLang="de-DE" sz="2800" b="0" i="0" u="none" strike="noStrike" cap="none" normalizeH="0" baseline="0" dirty="0" err="1">
                <a:ln>
                  <a:noFill/>
                </a:ln>
                <a:solidFill>
                  <a:srgbClr val="9876AA"/>
                </a:solidFill>
                <a:effectLst/>
                <a:latin typeface="JetBrains Mono"/>
              </a:rPr>
              <a:t>id</a:t>
            </a: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9876AA"/>
                </a:solidFill>
                <a:effectLst/>
                <a:latin typeface="JetBrains Mono"/>
              </a:rPr>
              <a:t>name</a:t>
            </a: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9876AA"/>
                </a:solidFill>
                <a:effectLst/>
                <a:latin typeface="JetBrains Mono"/>
              </a:rPr>
              <a:t>alive</a:t>
            </a:r>
            <a:r>
              <a:rPr kumimoji="0" lang="de-DE" altLang="de-DE" sz="2800" b="0" i="0" u="none" strike="noStrike" cap="none" normalizeH="0" baseline="0" dirty="0">
                <a:ln>
                  <a:noFill/>
                </a:ln>
                <a:solidFill>
                  <a:srgbClr val="A9B7C6"/>
                </a:solidFill>
                <a:effectLst/>
                <a:latin typeface="JetBrains Mono"/>
              </a:rPr>
              <a: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a:t>
            </a:r>
            <a:r>
              <a:rPr kumimoji="0" lang="de-DE" altLang="de-DE" sz="2800" b="0" i="0" u="none" strike="noStrike" cap="none" normalizeH="0" baseline="0" dirty="0" err="1">
                <a:ln>
                  <a:noFill/>
                </a:ln>
                <a:solidFill>
                  <a:srgbClr val="CC7832"/>
                </a:solidFill>
                <a:effectLst/>
                <a:latin typeface="JetBrains Mono"/>
              </a:rPr>
              <a:t>as</a:t>
            </a: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CC7832"/>
                </a:solidFill>
                <a:effectLst/>
                <a:latin typeface="JetBrains Mono"/>
              </a:rPr>
              <a:t>clob</a:t>
            </a: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CC7832"/>
                </a:solidFill>
                <a:effectLst/>
                <a:latin typeface="JetBrains Mono"/>
              </a:rPr>
              <a:t>indent</a:t>
            </a: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CC7832"/>
                </a:solidFill>
                <a:effectLst/>
                <a:latin typeface="JetBrains Mono"/>
              </a:rPr>
              <a:t>size</a:t>
            </a: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a:ln>
                  <a:noFill/>
                </a:ln>
                <a:solidFill>
                  <a:srgbClr val="A9B7C6"/>
                </a:solidFill>
                <a:effectLst/>
                <a:latin typeface="JetBrains Mono"/>
              </a:rPr>
              <a:t>= </a:t>
            </a:r>
            <a:r>
              <a:rPr kumimoji="0" lang="de-DE" altLang="de-DE" sz="2800" b="0" i="0" u="none" strike="noStrike" cap="none" normalizeH="0" baseline="0" dirty="0">
                <a:ln>
                  <a:noFill/>
                </a:ln>
                <a:solidFill>
                  <a:srgbClr val="6897BB"/>
                </a:solidFill>
                <a:effectLst/>
                <a:latin typeface="JetBrains Mono"/>
              </a:rPr>
              <a:t>2 </a:t>
            </a:r>
            <a:r>
              <a:rPr kumimoji="0" lang="de-DE" altLang="de-DE" sz="2800" b="0" i="0" u="none" strike="noStrike" cap="none" normalizeH="0" baseline="0" dirty="0">
                <a:ln>
                  <a:noFill/>
                </a:ln>
                <a:solidFill>
                  <a:srgbClr val="A9B7C6"/>
                </a:solidFill>
                <a:effectLst/>
                <a:latin typeface="JetBrains Mono"/>
              </a:rPr>
              <a: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err="1">
                <a:ln>
                  <a:noFill/>
                </a:ln>
                <a:solidFill>
                  <a:srgbClr val="CC7832"/>
                </a:solidFill>
                <a:effectLst/>
                <a:latin typeface="JetBrains Mono"/>
              </a:rPr>
              <a:t>from</a:t>
            </a: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A9B7C6"/>
                </a:solidFill>
                <a:effectLst/>
                <a:latin typeface="JetBrains Mono"/>
              </a:rPr>
              <a:t>sith_persons</a:t>
            </a:r>
            <a:r>
              <a:rPr kumimoji="0" lang="de-DE" altLang="de-DE" sz="2800" b="0" i="0" u="none" strike="noStrike" cap="none" normalizeH="0" baseline="0" dirty="0">
                <a:ln>
                  <a:noFill/>
                </a:ln>
                <a:solidFill>
                  <a:srgbClr val="CC7832"/>
                </a:solidFill>
                <a:effectLst/>
                <a:latin typeface="JetBrains Mono"/>
              </a:rPr>
              <a:t>;</a:t>
            </a:r>
            <a:endParaRPr kumimoji="0" lang="de-DE" altLang="de-DE" sz="5400" b="0" i="0" u="none" strike="noStrike" cap="none" normalizeH="0" baseline="0" dirty="0">
              <a:ln>
                <a:noFill/>
              </a:ln>
              <a:solidFill>
                <a:schemeClr val="tx1"/>
              </a:solidFill>
              <a:effectLst/>
              <a:latin typeface="Arial" panose="020B0604020202020204" pitchFamily="34" charset="0"/>
            </a:endParaRPr>
          </a:p>
        </p:txBody>
      </p:sp>
      <p:sp>
        <p:nvSpPr>
          <p:cNvPr id="8" name="Textfeld 7">
            <a:extLst>
              <a:ext uri="{FF2B5EF4-FFF2-40B4-BE49-F238E27FC236}">
                <a16:creationId xmlns:a16="http://schemas.microsoft.com/office/drawing/2014/main" id="{F33226EF-0EEB-8D4F-43D4-3C6B1E2F46BE}"/>
              </a:ext>
            </a:extLst>
          </p:cNvPr>
          <p:cNvSpPr txBox="1"/>
          <p:nvPr/>
        </p:nvSpPr>
        <p:spPr>
          <a:xfrm>
            <a:off x="6096000" y="1580444"/>
            <a:ext cx="5746044" cy="4967113"/>
          </a:xfrm>
          <a:prstGeom prst="rect">
            <a:avLst/>
          </a:prstGeom>
          <a:solidFill>
            <a:schemeClr val="tx1"/>
          </a:solidFill>
        </p:spPr>
        <p:txBody>
          <a:bodyPr wrap="square">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800" b="0" i="0" u="none" strike="noStrike" cap="none" normalizeH="0" baseline="0" dirty="0">
                <a:ln>
                  <a:noFill/>
                </a:ln>
                <a:solidFill>
                  <a:srgbClr val="A9B7C6"/>
                </a:solidFill>
                <a:effectLst/>
                <a:latin typeface="JetBrains Mono"/>
              </a:rPr>
              <a:t>&lt;SITH_PERSONS&gt;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&lt;SITH&gt;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&lt;ID&gt;</a:t>
            </a:r>
            <a:r>
              <a:rPr kumimoji="0" lang="de-DE" altLang="de-DE" sz="2800" b="0" i="0" u="none" strike="noStrike" cap="none" normalizeH="0" baseline="0" dirty="0">
                <a:ln>
                  <a:noFill/>
                </a:ln>
                <a:solidFill>
                  <a:schemeClr val="bg1"/>
                </a:solidFill>
                <a:effectLst/>
                <a:latin typeface="JetBrains Mono"/>
              </a:rPr>
              <a:t>1</a:t>
            </a:r>
            <a:r>
              <a:rPr kumimoji="0" lang="de-DE" altLang="de-DE" sz="2800" b="0" i="0" u="none" strike="noStrike" cap="none" normalizeH="0" baseline="0" dirty="0">
                <a:ln>
                  <a:noFill/>
                </a:ln>
                <a:solidFill>
                  <a:srgbClr val="A9B7C6"/>
                </a:solidFill>
                <a:effectLst/>
                <a:latin typeface="JetBrains Mono"/>
              </a:rPr>
              <a:t>&lt;/ID&gt;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&lt;NAME&gt;</a:t>
            </a:r>
            <a:r>
              <a:rPr kumimoji="0" lang="de-DE" altLang="de-DE" sz="2800" b="0" i="0" u="none" strike="noStrike" cap="none" normalizeH="0" baseline="0" dirty="0">
                <a:ln>
                  <a:noFill/>
                </a:ln>
                <a:solidFill>
                  <a:schemeClr val="bg1"/>
                </a:solidFill>
                <a:effectLst/>
                <a:latin typeface="JetBrains Mono"/>
              </a:rPr>
              <a:t>Darth Vader</a:t>
            </a:r>
            <a:r>
              <a:rPr kumimoji="0" lang="de-DE" altLang="de-DE" sz="2800" b="0" i="0" u="none" strike="noStrike" cap="none" normalizeH="0" baseline="0" dirty="0">
                <a:ln>
                  <a:noFill/>
                </a:ln>
                <a:solidFill>
                  <a:srgbClr val="A9B7C6"/>
                </a:solidFill>
                <a:effectLst/>
                <a:latin typeface="JetBrains Mono"/>
              </a:rPr>
              <a:t>&lt;/NAME&gt;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&lt;ALIVE&gt;</a:t>
            </a:r>
            <a:r>
              <a:rPr kumimoji="0" lang="de-DE" altLang="de-DE" sz="2800" b="0" i="0" u="none" strike="noStrike" cap="none" normalizeH="0" baseline="0" dirty="0">
                <a:ln>
                  <a:noFill/>
                </a:ln>
                <a:solidFill>
                  <a:schemeClr val="bg1"/>
                </a:solidFill>
                <a:effectLst/>
                <a:latin typeface="JetBrains Mono"/>
              </a:rPr>
              <a:t>1</a:t>
            </a:r>
            <a:r>
              <a:rPr kumimoji="0" lang="de-DE" altLang="de-DE" sz="2800" b="0" i="0" u="none" strike="noStrike" cap="none" normalizeH="0" baseline="0" dirty="0">
                <a:ln>
                  <a:noFill/>
                </a:ln>
                <a:solidFill>
                  <a:srgbClr val="A9B7C6"/>
                </a:solidFill>
                <a:effectLst/>
                <a:latin typeface="JetBrains Mono"/>
              </a:rPr>
              <a:t>&lt;/ALIVE&gt;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&lt;/SITH&gt;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&lt;SITH&gt;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&lt;ID&gt;</a:t>
            </a:r>
            <a:r>
              <a:rPr kumimoji="0" lang="de-DE" altLang="de-DE" sz="2800" b="0" i="0" u="none" strike="noStrike" cap="none" normalizeH="0" baseline="0" dirty="0">
                <a:ln>
                  <a:noFill/>
                </a:ln>
                <a:solidFill>
                  <a:schemeClr val="bg1"/>
                </a:solidFill>
                <a:effectLst/>
                <a:latin typeface="JetBrains Mono"/>
              </a:rPr>
              <a:t>2</a:t>
            </a:r>
            <a:r>
              <a:rPr kumimoji="0" lang="de-DE" altLang="de-DE" sz="2800" b="0" i="0" u="none" strike="noStrike" cap="none" normalizeH="0" baseline="0" dirty="0">
                <a:ln>
                  <a:noFill/>
                </a:ln>
                <a:solidFill>
                  <a:srgbClr val="A9B7C6"/>
                </a:solidFill>
                <a:effectLst/>
                <a:latin typeface="JetBrains Mono"/>
              </a:rPr>
              <a:t>&lt;/ID&gt;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&lt;NAME&gt;</a:t>
            </a:r>
            <a:r>
              <a:rPr kumimoji="0" lang="de-DE" altLang="de-DE" sz="2800" b="0" i="0" u="none" strike="noStrike" cap="none" normalizeH="0" baseline="0" dirty="0">
                <a:ln>
                  <a:noFill/>
                </a:ln>
                <a:solidFill>
                  <a:schemeClr val="bg1"/>
                </a:solidFill>
                <a:effectLst/>
                <a:latin typeface="JetBrains Mono"/>
              </a:rPr>
              <a:t>Darth Maul</a:t>
            </a:r>
            <a:r>
              <a:rPr kumimoji="0" lang="de-DE" altLang="de-DE" sz="2800" b="0" i="0" u="none" strike="noStrike" cap="none" normalizeH="0" baseline="0" dirty="0">
                <a:ln>
                  <a:noFill/>
                </a:ln>
                <a:solidFill>
                  <a:srgbClr val="A9B7C6"/>
                </a:solidFill>
                <a:effectLst/>
                <a:latin typeface="JetBrains Mono"/>
              </a:rPr>
              <a:t>&lt;/NAME&gt;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&lt;ALIVE&gt;</a:t>
            </a:r>
            <a:r>
              <a:rPr kumimoji="0" lang="de-DE" altLang="de-DE" sz="2800" b="0" i="0" u="none" strike="noStrike" cap="none" normalizeH="0" baseline="0" dirty="0">
                <a:ln>
                  <a:noFill/>
                </a:ln>
                <a:solidFill>
                  <a:schemeClr val="bg1"/>
                </a:solidFill>
                <a:effectLst/>
                <a:latin typeface="JetBrains Mono"/>
              </a:rPr>
              <a:t>1</a:t>
            </a:r>
            <a:r>
              <a:rPr kumimoji="0" lang="de-DE" altLang="de-DE" sz="2800" b="0" i="0" u="none" strike="noStrike" cap="none" normalizeH="0" baseline="0" dirty="0">
                <a:ln>
                  <a:noFill/>
                </a:ln>
                <a:solidFill>
                  <a:srgbClr val="A9B7C6"/>
                </a:solidFill>
                <a:effectLst/>
                <a:latin typeface="JetBrains Mono"/>
              </a:rPr>
              <a:t>&lt;/ALIVE&gt;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&lt;/SITH&gt;</a:t>
            </a:r>
            <a:r>
              <a:rPr lang="de-DE" altLang="de-DE" sz="2800" dirty="0">
                <a:solidFill>
                  <a:srgbClr val="A9B7C6"/>
                </a:solidFill>
                <a:latin typeface="JetBrains Mono"/>
              </a:rPr>
              <a:t> …</a:t>
            </a:r>
            <a:br>
              <a:rPr kumimoji="0" lang="de-DE" altLang="de-DE" sz="2800" b="0" i="0" u="none" strike="noStrike" cap="none" normalizeH="0" baseline="0" dirty="0">
                <a:ln>
                  <a:noFill/>
                </a:ln>
                <a:solidFill>
                  <a:srgbClr val="A9B7C6"/>
                </a:solidFill>
                <a:effectLst/>
                <a:latin typeface="JetBrains Mono"/>
              </a:rPr>
            </a:br>
            <a:endParaRPr kumimoji="0" lang="de-DE" altLang="de-DE"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238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642DF6-7968-2B2E-FE24-2E6007C68464}"/>
              </a:ext>
            </a:extLst>
          </p:cNvPr>
          <p:cNvSpPr>
            <a:spLocks noGrp="1"/>
          </p:cNvSpPr>
          <p:nvPr>
            <p:ph type="title"/>
          </p:nvPr>
        </p:nvSpPr>
        <p:spPr>
          <a:xfrm>
            <a:off x="838200" y="2387941"/>
            <a:ext cx="10515600" cy="882650"/>
          </a:xfrm>
        </p:spPr>
        <p:txBody>
          <a:bodyPr/>
          <a:lstStyle/>
          <a:p>
            <a:pPr algn="ctr"/>
            <a:r>
              <a:rPr lang="de-DE" sz="8800" dirty="0">
                <a:solidFill>
                  <a:srgbClr val="FFFF00"/>
                </a:solidFill>
                <a:latin typeface="Franklin Gothic Demi Cond" panose="020B0706030402020204" pitchFamily="34" charset="0"/>
                <a:cs typeface="Biome" panose="020B0503030204020804" pitchFamily="34" charset="0"/>
              </a:rPr>
              <a:t>Regression </a:t>
            </a:r>
            <a:r>
              <a:rPr lang="de-DE" sz="8800" dirty="0" err="1">
                <a:solidFill>
                  <a:srgbClr val="FFFF00"/>
                </a:solidFill>
                <a:latin typeface="Franklin Gothic Demi Cond" panose="020B0706030402020204" pitchFamily="34" charset="0"/>
                <a:cs typeface="Biome" panose="020B0503030204020804" pitchFamily="34" charset="0"/>
              </a:rPr>
              <a:t>Testing</a:t>
            </a:r>
            <a:endParaRPr lang="de-DE" sz="8800" dirty="0">
              <a:solidFill>
                <a:srgbClr val="FFFF00"/>
              </a:solidFill>
              <a:latin typeface="Franklin Gothic Demi Cond" panose="020B0706030402020204" pitchFamily="34" charset="0"/>
              <a:cs typeface="Biome" panose="020B0503030204020804" pitchFamily="34" charset="0"/>
            </a:endParaRPr>
          </a:p>
        </p:txBody>
      </p:sp>
    </p:spTree>
    <p:extLst>
      <p:ext uri="{BB962C8B-B14F-4D97-AF65-F5344CB8AC3E}">
        <p14:creationId xmlns:p14="http://schemas.microsoft.com/office/powerpoint/2010/main" val="965949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215B8F"/>
            </a:gs>
          </a:gsLst>
          <a:lin ang="18900000" scaled="1"/>
        </a:gradFill>
        <a:effectLst/>
      </p:bgPr>
    </p:bg>
    <p:spTree>
      <p:nvGrpSpPr>
        <p:cNvPr id="1" name=""/>
        <p:cNvGrpSpPr/>
        <p:nvPr/>
      </p:nvGrpSpPr>
      <p:grpSpPr>
        <a:xfrm>
          <a:off x="0" y="0"/>
          <a:ext cx="0" cy="0"/>
          <a:chOff x="0" y="0"/>
          <a:chExt cx="0" cy="0"/>
        </a:xfrm>
      </p:grpSpPr>
      <p:pic>
        <p:nvPicPr>
          <p:cNvPr id="4" name="Grafik 3" descr="Ein Bild, das weiß, Foto, Front, Wasser enthält.&#10;&#10;Automatisch generierte Beschreibung">
            <a:extLst>
              <a:ext uri="{FF2B5EF4-FFF2-40B4-BE49-F238E27FC236}">
                <a16:creationId xmlns:a16="http://schemas.microsoft.com/office/drawing/2014/main" id="{62F438AC-A1B3-4AAF-B60A-F163EA6A20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450"/>
            <a:ext cx="12192000" cy="8128000"/>
          </a:xfrm>
          <a:prstGeom prst="rect">
            <a:avLst/>
          </a:prstGeom>
        </p:spPr>
      </p:pic>
      <p:sp>
        <p:nvSpPr>
          <p:cNvPr id="2" name="Rechteck 1"/>
          <p:cNvSpPr/>
          <p:nvPr/>
        </p:nvSpPr>
        <p:spPr>
          <a:xfrm>
            <a:off x="194388" y="201839"/>
            <a:ext cx="11583482"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(Unit-)</a:t>
            </a:r>
            <a:r>
              <a:rPr kumimoji="0" lang="en-US" sz="7200" b="0" i="0" u="none" strike="noStrike" kern="1200" cap="none" spc="0" normalizeH="0" baseline="0" noProof="0" dirty="0" err="1">
                <a:ln>
                  <a:noFill/>
                </a:ln>
                <a:solidFill>
                  <a:prstClr val="black"/>
                </a:solidFill>
                <a:effectLst/>
                <a:uLnTx/>
                <a:uFillTx/>
                <a:latin typeface="Franklin Gothic Demi Cond" panose="020B0706030402020204" pitchFamily="34" charset="0"/>
                <a:ea typeface="+mn-ea"/>
                <a:cs typeface="+mn-cs"/>
              </a:rPr>
              <a:t>Testen</a:t>
            </a:r>
            <a:r>
              <a:rPr kumimoji="0" lang="en-US" sz="7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 in der </a:t>
            </a:r>
            <a:r>
              <a:rPr kumimoji="0" lang="en-US" sz="7200" b="0" i="0" u="none" strike="noStrike" kern="1200" cap="none" spc="0" normalizeH="0" baseline="0" noProof="0" dirty="0" err="1">
                <a:ln>
                  <a:noFill/>
                </a:ln>
                <a:solidFill>
                  <a:prstClr val="black"/>
                </a:solidFill>
                <a:effectLst/>
                <a:uLnTx/>
                <a:uFillTx/>
                <a:latin typeface="Franklin Gothic Demi Cond" panose="020B0706030402020204" pitchFamily="34" charset="0"/>
                <a:ea typeface="+mn-ea"/>
                <a:cs typeface="+mn-cs"/>
              </a:rPr>
              <a:t>Datenbank</a:t>
            </a:r>
            <a:endParaRPr kumimoji="0" lang="de-DE" sz="7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endParaRPr>
          </a:p>
        </p:txBody>
      </p:sp>
      <p:sp>
        <p:nvSpPr>
          <p:cNvPr id="5" name="Rechteck 4">
            <a:extLst>
              <a:ext uri="{FF2B5EF4-FFF2-40B4-BE49-F238E27FC236}">
                <a16:creationId xmlns:a16="http://schemas.microsoft.com/office/drawing/2014/main" id="{0738D7C4-368A-42E3-AB71-D008A09BE936}"/>
              </a:ext>
            </a:extLst>
          </p:cNvPr>
          <p:cNvSpPr/>
          <p:nvPr/>
        </p:nvSpPr>
        <p:spPr>
          <a:xfrm>
            <a:off x="8611749" y="6286829"/>
            <a:ext cx="33858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Photo by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James Pond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Unsplash</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Grafik 5" descr="Ein Bild, das Text, Schild, Uhr, Zeichnung enthält.&#10;&#10;Automatisch generierte Beschreibung">
            <a:extLst>
              <a:ext uri="{FF2B5EF4-FFF2-40B4-BE49-F238E27FC236}">
                <a16:creationId xmlns:a16="http://schemas.microsoft.com/office/drawing/2014/main" id="{B8F8E6D2-EFD3-4420-B999-6BAD1306FE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816" y="2199269"/>
            <a:ext cx="5506345" cy="1177828"/>
          </a:xfrm>
          <a:prstGeom prst="rect">
            <a:avLst/>
          </a:prstGeom>
          <a:solidFill>
            <a:schemeClr val="tx1"/>
          </a:solidFill>
        </p:spPr>
      </p:pic>
      <p:pic>
        <p:nvPicPr>
          <p:cNvPr id="7" name="Grafik 6" descr="Ein Bild, das Uhr enthält.&#10;&#10;Automatisch generierte Beschreibung">
            <a:extLst>
              <a:ext uri="{FF2B5EF4-FFF2-40B4-BE49-F238E27FC236}">
                <a16:creationId xmlns:a16="http://schemas.microsoft.com/office/drawing/2014/main" id="{B49C332F-0210-4F5C-B607-817D2E400E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3986" y="1802542"/>
            <a:ext cx="1917295" cy="1917295"/>
          </a:xfrm>
          <a:prstGeom prst="rect">
            <a:avLst/>
          </a:prstGeom>
        </p:spPr>
      </p:pic>
      <p:sp>
        <p:nvSpPr>
          <p:cNvPr id="8" name="Textfeld 7">
            <a:extLst>
              <a:ext uri="{FF2B5EF4-FFF2-40B4-BE49-F238E27FC236}">
                <a16:creationId xmlns:a16="http://schemas.microsoft.com/office/drawing/2014/main" id="{2116567C-A365-4D32-A8CA-31D97BE8852D}"/>
              </a:ext>
            </a:extLst>
          </p:cNvPr>
          <p:cNvSpPr txBox="1"/>
          <p:nvPr/>
        </p:nvSpPr>
        <p:spPr>
          <a:xfrm>
            <a:off x="5171526" y="4647756"/>
            <a:ext cx="1848948" cy="1015663"/>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6000" b="0" i="0" u="none" strike="noStrike" kern="1200" cap="none" spc="0" normalizeH="0" baseline="0" noProof="0" dirty="0" err="1">
                <a:ln>
                  <a:noFill/>
                </a:ln>
                <a:effectLst/>
                <a:uLnTx/>
                <a:uFillTx/>
                <a:latin typeface="Franklin Gothic Demi Cond" panose="020B0706030402020204" pitchFamily="34" charset="0"/>
              </a:rPr>
              <a:t>DBFit</a:t>
            </a:r>
            <a:endParaRPr kumimoji="0" lang="de-DE" sz="6000" b="0" i="0" u="none" strike="noStrike" kern="1200" cap="none" spc="0" normalizeH="0" baseline="0" noProof="0" dirty="0">
              <a:ln>
                <a:noFill/>
              </a:ln>
              <a:effectLst/>
              <a:uLnTx/>
              <a:uFillTx/>
              <a:latin typeface="Franklin Gothic Demi Cond" panose="020B0706030402020204" pitchFamily="34" charset="0"/>
            </a:endParaRPr>
          </a:p>
        </p:txBody>
      </p:sp>
      <p:pic>
        <p:nvPicPr>
          <p:cNvPr id="9" name="Grafik 8" descr="Ein Bild, das Zeichnung enthält.&#10;&#10;Automatisch generierte Beschreibung">
            <a:extLst>
              <a:ext uri="{FF2B5EF4-FFF2-40B4-BE49-F238E27FC236}">
                <a16:creationId xmlns:a16="http://schemas.microsoft.com/office/drawing/2014/main" id="{B67A55AD-3E3F-41CA-86E1-EA61B9B2D7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3988" y="4505551"/>
            <a:ext cx="2540000" cy="1270000"/>
          </a:xfrm>
          <a:prstGeom prst="rect">
            <a:avLst/>
          </a:prstGeom>
        </p:spPr>
      </p:pic>
      <p:pic>
        <p:nvPicPr>
          <p:cNvPr id="10" name="Grafik 9">
            <a:extLst>
              <a:ext uri="{FF2B5EF4-FFF2-40B4-BE49-F238E27FC236}">
                <a16:creationId xmlns:a16="http://schemas.microsoft.com/office/drawing/2014/main" id="{BDC2C223-C79D-4CB6-A385-EE1AB30B6463}"/>
              </a:ext>
            </a:extLst>
          </p:cNvPr>
          <p:cNvPicPr>
            <a:picLocks noChangeAspect="1"/>
          </p:cNvPicPr>
          <p:nvPr/>
        </p:nvPicPr>
        <p:blipFill>
          <a:blip r:embed="rId8"/>
          <a:stretch>
            <a:fillRect/>
          </a:stretch>
        </p:blipFill>
        <p:spPr>
          <a:xfrm>
            <a:off x="8233693" y="4746064"/>
            <a:ext cx="2542857" cy="819048"/>
          </a:xfrm>
          <a:prstGeom prst="rect">
            <a:avLst/>
          </a:prstGeom>
        </p:spPr>
      </p:pic>
    </p:spTree>
    <p:extLst>
      <p:ext uri="{BB962C8B-B14F-4D97-AF65-F5344CB8AC3E}">
        <p14:creationId xmlns:p14="http://schemas.microsoft.com/office/powerpoint/2010/main" val="101006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215B8F"/>
            </a:gs>
          </a:gsLst>
          <a:lin ang="18900000" scaled="1"/>
        </a:gradFill>
        <a:effectLst/>
      </p:bgPr>
    </p:bg>
    <p:spTree>
      <p:nvGrpSpPr>
        <p:cNvPr id="1" name=""/>
        <p:cNvGrpSpPr/>
        <p:nvPr/>
      </p:nvGrpSpPr>
      <p:grpSpPr>
        <a:xfrm>
          <a:off x="0" y="0"/>
          <a:ext cx="0" cy="0"/>
          <a:chOff x="0" y="0"/>
          <a:chExt cx="0" cy="0"/>
        </a:xfrm>
      </p:grpSpPr>
      <p:sp>
        <p:nvSpPr>
          <p:cNvPr id="2" name="Textfeld 1"/>
          <p:cNvSpPr txBox="1"/>
          <p:nvPr/>
        </p:nvSpPr>
        <p:spPr>
          <a:xfrm>
            <a:off x="287695" y="289248"/>
            <a:ext cx="95747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prstClr val="white"/>
                </a:solidFill>
                <a:effectLst/>
                <a:uLnTx/>
                <a:uFillTx/>
                <a:latin typeface="Franklin Gothic Demi Cond" panose="020B0706030402020204" pitchFamily="34" charset="0"/>
              </a:rPr>
              <a:t>Was in einer Datenbank testen?</a:t>
            </a:r>
          </a:p>
        </p:txBody>
      </p:sp>
      <p:grpSp>
        <p:nvGrpSpPr>
          <p:cNvPr id="4" name="Gruppieren 3">
            <a:extLst>
              <a:ext uri="{FF2B5EF4-FFF2-40B4-BE49-F238E27FC236}">
                <a16:creationId xmlns:a16="http://schemas.microsoft.com/office/drawing/2014/main" id="{48939A82-3BD0-C44C-ACDC-F68AD9F34DBA}"/>
              </a:ext>
            </a:extLst>
          </p:cNvPr>
          <p:cNvGrpSpPr/>
          <p:nvPr/>
        </p:nvGrpSpPr>
        <p:grpSpPr>
          <a:xfrm>
            <a:off x="844626" y="1815942"/>
            <a:ext cx="4101537" cy="1277035"/>
            <a:chOff x="4231293" y="1804654"/>
            <a:chExt cx="4101537" cy="1277035"/>
          </a:xfrm>
        </p:grpSpPr>
        <p:sp>
          <p:nvSpPr>
            <p:cNvPr id="18" name="Freihandform: Form 17">
              <a:extLst>
                <a:ext uri="{FF2B5EF4-FFF2-40B4-BE49-F238E27FC236}">
                  <a16:creationId xmlns:a16="http://schemas.microsoft.com/office/drawing/2014/main" id="{532E6B44-EB73-1E06-A835-446842D5EE27}"/>
                </a:ext>
              </a:extLst>
            </p:cNvPr>
            <p:cNvSpPr/>
            <p:nvPr/>
          </p:nvSpPr>
          <p:spPr>
            <a:xfrm>
              <a:off x="4246317" y="1804654"/>
              <a:ext cx="4086513" cy="1277035"/>
            </a:xfrm>
            <a:custGeom>
              <a:avLst/>
              <a:gdLst>
                <a:gd name="connsiteX0" fmla="*/ 0 w 4086513"/>
                <a:gd name="connsiteY0" fmla="*/ 0 h 1277035"/>
                <a:gd name="connsiteX1" fmla="*/ 640220 w 4086513"/>
                <a:gd name="connsiteY1" fmla="*/ 0 h 1277035"/>
                <a:gd name="connsiteX2" fmla="*/ 1198710 w 4086513"/>
                <a:gd name="connsiteY2" fmla="*/ 0 h 1277035"/>
                <a:gd name="connsiteX3" fmla="*/ 1798066 w 4086513"/>
                <a:gd name="connsiteY3" fmla="*/ 0 h 1277035"/>
                <a:gd name="connsiteX4" fmla="*/ 2520016 w 4086513"/>
                <a:gd name="connsiteY4" fmla="*/ 0 h 1277035"/>
                <a:gd name="connsiteX5" fmla="*/ 3160237 w 4086513"/>
                <a:gd name="connsiteY5" fmla="*/ 0 h 1277035"/>
                <a:gd name="connsiteX6" fmla="*/ 4086513 w 4086513"/>
                <a:gd name="connsiteY6" fmla="*/ 0 h 1277035"/>
                <a:gd name="connsiteX7" fmla="*/ 4086513 w 4086513"/>
                <a:gd name="connsiteY7" fmla="*/ 651288 h 1277035"/>
                <a:gd name="connsiteX8" fmla="*/ 4086513 w 4086513"/>
                <a:gd name="connsiteY8" fmla="*/ 1277035 h 1277035"/>
                <a:gd name="connsiteX9" fmla="*/ 3405428 w 4086513"/>
                <a:gd name="connsiteY9" fmla="*/ 1277035 h 1277035"/>
                <a:gd name="connsiteX10" fmla="*/ 2806072 w 4086513"/>
                <a:gd name="connsiteY10" fmla="*/ 1277035 h 1277035"/>
                <a:gd name="connsiteX11" fmla="*/ 2043257 w 4086513"/>
                <a:gd name="connsiteY11" fmla="*/ 1277035 h 1277035"/>
                <a:gd name="connsiteX12" fmla="*/ 1403036 w 4086513"/>
                <a:gd name="connsiteY12" fmla="*/ 1277035 h 1277035"/>
                <a:gd name="connsiteX13" fmla="*/ 844546 w 4086513"/>
                <a:gd name="connsiteY13" fmla="*/ 1277035 h 1277035"/>
                <a:gd name="connsiteX14" fmla="*/ 0 w 4086513"/>
                <a:gd name="connsiteY14" fmla="*/ 1277035 h 1277035"/>
                <a:gd name="connsiteX15" fmla="*/ 0 w 4086513"/>
                <a:gd name="connsiteY15" fmla="*/ 664058 h 1277035"/>
                <a:gd name="connsiteX16" fmla="*/ 0 w 4086513"/>
                <a:gd name="connsiteY16" fmla="*/ 0 h 12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86513" h="1277035" fill="none" extrusionOk="0">
                  <a:moveTo>
                    <a:pt x="0" y="0"/>
                  </a:moveTo>
                  <a:cubicBezTo>
                    <a:pt x="302001" y="25603"/>
                    <a:pt x="326852" y="23545"/>
                    <a:pt x="640220" y="0"/>
                  </a:cubicBezTo>
                  <a:cubicBezTo>
                    <a:pt x="953588" y="-23545"/>
                    <a:pt x="1029384" y="4897"/>
                    <a:pt x="1198710" y="0"/>
                  </a:cubicBezTo>
                  <a:cubicBezTo>
                    <a:pt x="1368036" y="-4897"/>
                    <a:pt x="1520137" y="-17229"/>
                    <a:pt x="1798066" y="0"/>
                  </a:cubicBezTo>
                  <a:cubicBezTo>
                    <a:pt x="2075995" y="17229"/>
                    <a:pt x="2354395" y="34610"/>
                    <a:pt x="2520016" y="0"/>
                  </a:cubicBezTo>
                  <a:cubicBezTo>
                    <a:pt x="2685637" y="-34610"/>
                    <a:pt x="2937160" y="28979"/>
                    <a:pt x="3160237" y="0"/>
                  </a:cubicBezTo>
                  <a:cubicBezTo>
                    <a:pt x="3383314" y="-28979"/>
                    <a:pt x="3819748" y="3199"/>
                    <a:pt x="4086513" y="0"/>
                  </a:cubicBezTo>
                  <a:cubicBezTo>
                    <a:pt x="4102661" y="256117"/>
                    <a:pt x="4096045" y="399485"/>
                    <a:pt x="4086513" y="651288"/>
                  </a:cubicBezTo>
                  <a:cubicBezTo>
                    <a:pt x="4076981" y="903091"/>
                    <a:pt x="4089814" y="1031957"/>
                    <a:pt x="4086513" y="1277035"/>
                  </a:cubicBezTo>
                  <a:cubicBezTo>
                    <a:pt x="3842354" y="1304820"/>
                    <a:pt x="3595510" y="1248523"/>
                    <a:pt x="3405428" y="1277035"/>
                  </a:cubicBezTo>
                  <a:cubicBezTo>
                    <a:pt x="3215347" y="1305547"/>
                    <a:pt x="2948120" y="1300408"/>
                    <a:pt x="2806072" y="1277035"/>
                  </a:cubicBezTo>
                  <a:cubicBezTo>
                    <a:pt x="2664024" y="1253662"/>
                    <a:pt x="2211876" y="1263853"/>
                    <a:pt x="2043257" y="1277035"/>
                  </a:cubicBezTo>
                  <a:cubicBezTo>
                    <a:pt x="1874639" y="1290217"/>
                    <a:pt x="1689649" y="1249292"/>
                    <a:pt x="1403036" y="1277035"/>
                  </a:cubicBezTo>
                  <a:cubicBezTo>
                    <a:pt x="1116423" y="1304778"/>
                    <a:pt x="963085" y="1296358"/>
                    <a:pt x="844546" y="1277035"/>
                  </a:cubicBezTo>
                  <a:cubicBezTo>
                    <a:pt x="726007" y="1257713"/>
                    <a:pt x="414738" y="1277940"/>
                    <a:pt x="0" y="1277035"/>
                  </a:cubicBezTo>
                  <a:cubicBezTo>
                    <a:pt x="16936" y="1066378"/>
                    <a:pt x="-2237" y="906188"/>
                    <a:pt x="0" y="664058"/>
                  </a:cubicBezTo>
                  <a:cubicBezTo>
                    <a:pt x="2237" y="421928"/>
                    <a:pt x="-10386" y="238873"/>
                    <a:pt x="0" y="0"/>
                  </a:cubicBezTo>
                  <a:close/>
                </a:path>
                <a:path w="4086513" h="1277035" stroke="0" extrusionOk="0">
                  <a:moveTo>
                    <a:pt x="0" y="0"/>
                  </a:moveTo>
                  <a:cubicBezTo>
                    <a:pt x="209457" y="-7002"/>
                    <a:pt x="501647" y="5086"/>
                    <a:pt x="640220" y="0"/>
                  </a:cubicBezTo>
                  <a:cubicBezTo>
                    <a:pt x="778793" y="-5086"/>
                    <a:pt x="946016" y="-9742"/>
                    <a:pt x="1198710" y="0"/>
                  </a:cubicBezTo>
                  <a:cubicBezTo>
                    <a:pt x="1451404" y="9742"/>
                    <a:pt x="1774808" y="9672"/>
                    <a:pt x="1961526" y="0"/>
                  </a:cubicBezTo>
                  <a:cubicBezTo>
                    <a:pt x="2148244" y="-9672"/>
                    <a:pt x="2453637" y="30133"/>
                    <a:pt x="2601747" y="0"/>
                  </a:cubicBezTo>
                  <a:cubicBezTo>
                    <a:pt x="2749857" y="-30133"/>
                    <a:pt x="3079138" y="-5708"/>
                    <a:pt x="3241967" y="0"/>
                  </a:cubicBezTo>
                  <a:cubicBezTo>
                    <a:pt x="3404796" y="5708"/>
                    <a:pt x="3786486" y="-21291"/>
                    <a:pt x="4086513" y="0"/>
                  </a:cubicBezTo>
                  <a:cubicBezTo>
                    <a:pt x="4076203" y="152144"/>
                    <a:pt x="4085943" y="422133"/>
                    <a:pt x="4086513" y="612977"/>
                  </a:cubicBezTo>
                  <a:cubicBezTo>
                    <a:pt x="4087083" y="803821"/>
                    <a:pt x="4073069" y="1143903"/>
                    <a:pt x="4086513" y="1277035"/>
                  </a:cubicBezTo>
                  <a:cubicBezTo>
                    <a:pt x="3798046" y="1261184"/>
                    <a:pt x="3638132" y="1284786"/>
                    <a:pt x="3487158" y="1277035"/>
                  </a:cubicBezTo>
                  <a:cubicBezTo>
                    <a:pt x="3336184" y="1269284"/>
                    <a:pt x="2972765" y="1307596"/>
                    <a:pt x="2806072" y="1277035"/>
                  </a:cubicBezTo>
                  <a:cubicBezTo>
                    <a:pt x="2639379" y="1246474"/>
                    <a:pt x="2317063" y="1252113"/>
                    <a:pt x="2124987" y="1277035"/>
                  </a:cubicBezTo>
                  <a:cubicBezTo>
                    <a:pt x="1932912" y="1301957"/>
                    <a:pt x="1619579" y="1293444"/>
                    <a:pt x="1484766" y="1277035"/>
                  </a:cubicBezTo>
                  <a:cubicBezTo>
                    <a:pt x="1349953" y="1260626"/>
                    <a:pt x="948800" y="1311811"/>
                    <a:pt x="721951" y="1277035"/>
                  </a:cubicBezTo>
                  <a:cubicBezTo>
                    <a:pt x="495103" y="1242259"/>
                    <a:pt x="275911" y="1255665"/>
                    <a:pt x="0" y="1277035"/>
                  </a:cubicBezTo>
                  <a:cubicBezTo>
                    <a:pt x="9323" y="1025836"/>
                    <a:pt x="13928" y="930192"/>
                    <a:pt x="0" y="664058"/>
                  </a:cubicBezTo>
                  <a:cubicBezTo>
                    <a:pt x="-13928" y="397924"/>
                    <a:pt x="26914" y="222687"/>
                    <a:pt x="0" y="0"/>
                  </a:cubicBezTo>
                  <a:close/>
                </a:path>
              </a:pathLst>
            </a:custGeom>
            <a:solidFill>
              <a:schemeClr val="lt1">
                <a:hueOff val="0"/>
                <a:satOff val="0"/>
                <a:lumOff val="0"/>
                <a:alpha val="60000"/>
              </a:schemeClr>
            </a:solidFill>
            <a:ln w="19050">
              <a:solidFill>
                <a:schemeClr val="tx1"/>
              </a:solidFill>
              <a:extLst>
                <a:ext uri="{C807C97D-BFC1-408E-A445-0C87EB9F89A2}">
                  <ask:lineSketchStyleProps xmlns:ask="http://schemas.microsoft.com/office/drawing/2018/sketchyshapes" sd="1219033472">
                    <a:custGeom>
                      <a:avLst/>
                      <a:gdLst>
                        <a:gd name="connsiteX0" fmla="*/ 0 w 4086513"/>
                        <a:gd name="connsiteY0" fmla="*/ 0 h 1277035"/>
                        <a:gd name="connsiteX1" fmla="*/ 4086513 w 4086513"/>
                        <a:gd name="connsiteY1" fmla="*/ 0 h 1277035"/>
                        <a:gd name="connsiteX2" fmla="*/ 4086513 w 4086513"/>
                        <a:gd name="connsiteY2" fmla="*/ 1277035 h 1277035"/>
                        <a:gd name="connsiteX3" fmla="*/ 0 w 4086513"/>
                        <a:gd name="connsiteY3" fmla="*/ 1277035 h 1277035"/>
                        <a:gd name="connsiteX4" fmla="*/ 0 w 4086513"/>
                        <a:gd name="connsiteY4" fmla="*/ 0 h 1277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513" h="1277035">
                          <a:moveTo>
                            <a:pt x="0" y="0"/>
                          </a:moveTo>
                          <a:lnTo>
                            <a:pt x="4086513" y="0"/>
                          </a:lnTo>
                          <a:lnTo>
                            <a:pt x="4086513" y="1277035"/>
                          </a:lnTo>
                          <a:lnTo>
                            <a:pt x="0" y="1277035"/>
                          </a:lnTo>
                          <a:lnTo>
                            <a:pt x="0" y="0"/>
                          </a:lnTo>
                          <a:close/>
                        </a:path>
                      </a:pathLst>
                    </a:custGeom>
                    <ask:type>
                      <ask:lineSketchFreehand/>
                    </ask:type>
                  </ask:lineSketchStyleProps>
                </a:ext>
              </a:extLst>
            </a:ln>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972000" tIns="163830" rIns="163830" bIns="163830" numCol="1" spcCol="1270" anchor="ctr" anchorCtr="0">
              <a:noAutofit/>
            </a:bodyPr>
            <a:lstStyle/>
            <a:p>
              <a:pPr marL="0" lvl="0" indent="0" algn="l" defTabSz="1911350">
                <a:lnSpc>
                  <a:spcPct val="90000"/>
                </a:lnSpc>
                <a:spcBef>
                  <a:spcPct val="0"/>
                </a:spcBef>
                <a:spcAft>
                  <a:spcPct val="35000"/>
                </a:spcAft>
                <a:buNone/>
              </a:pPr>
              <a:r>
                <a:rPr lang="de-DE" sz="4300" kern="1200" dirty="0" err="1">
                  <a:latin typeface="Modern Love Caps" panose="04070805081001020A01" pitchFamily="82" charset="0"/>
                </a:rPr>
                <a:t>Availability</a:t>
              </a:r>
              <a:endParaRPr lang="de-DE" sz="4300" kern="1200" dirty="0">
                <a:latin typeface="Modern Love Caps" panose="04070805081001020A01" pitchFamily="82" charset="0"/>
              </a:endParaRPr>
            </a:p>
          </p:txBody>
        </p:sp>
        <p:sp>
          <p:nvSpPr>
            <p:cNvPr id="19" name="Rechteck 18">
              <a:extLst>
                <a:ext uri="{FF2B5EF4-FFF2-40B4-BE49-F238E27FC236}">
                  <a16:creationId xmlns:a16="http://schemas.microsoft.com/office/drawing/2014/main" id="{196044E8-3C7D-C035-CD78-EA8E5E1E8A47}"/>
                </a:ext>
              </a:extLst>
            </p:cNvPr>
            <p:cNvSpPr/>
            <p:nvPr/>
          </p:nvSpPr>
          <p:spPr>
            <a:xfrm>
              <a:off x="4231293" y="1857302"/>
              <a:ext cx="871397" cy="866669"/>
            </a:xfrm>
            <a:prstGeom prst="rect">
              <a:avLst/>
            </a:prstGeom>
            <a:blipFill>
              <a:blip r:embed="rId2">
                <a:duotone>
                  <a:prstClr val="black"/>
                  <a:schemeClr val="accent2">
                    <a:tint val="45000"/>
                    <a:satMod val="400000"/>
                  </a:schemeClr>
                </a:duotone>
                <a:alphaModFix/>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grpSp>
      <p:grpSp>
        <p:nvGrpSpPr>
          <p:cNvPr id="20" name="Gruppieren 19">
            <a:extLst>
              <a:ext uri="{FF2B5EF4-FFF2-40B4-BE49-F238E27FC236}">
                <a16:creationId xmlns:a16="http://schemas.microsoft.com/office/drawing/2014/main" id="{A952AD0B-318A-39EF-CA3A-C821413897A1}"/>
              </a:ext>
            </a:extLst>
          </p:cNvPr>
          <p:cNvGrpSpPr/>
          <p:nvPr/>
        </p:nvGrpSpPr>
        <p:grpSpPr>
          <a:xfrm>
            <a:off x="842416" y="3239127"/>
            <a:ext cx="4105957" cy="1277035"/>
            <a:chOff x="4229083" y="3227839"/>
            <a:chExt cx="4105957" cy="1277035"/>
          </a:xfrm>
        </p:grpSpPr>
        <p:sp>
          <p:nvSpPr>
            <p:cNvPr id="21" name="Freihandform: Form 20">
              <a:extLst>
                <a:ext uri="{FF2B5EF4-FFF2-40B4-BE49-F238E27FC236}">
                  <a16:creationId xmlns:a16="http://schemas.microsoft.com/office/drawing/2014/main" id="{D8652545-B02E-983F-D0CB-213DCECFC73D}"/>
                </a:ext>
              </a:extLst>
            </p:cNvPr>
            <p:cNvSpPr/>
            <p:nvPr/>
          </p:nvSpPr>
          <p:spPr>
            <a:xfrm>
              <a:off x="4248527" y="3227839"/>
              <a:ext cx="4086513" cy="1277035"/>
            </a:xfrm>
            <a:custGeom>
              <a:avLst/>
              <a:gdLst>
                <a:gd name="connsiteX0" fmla="*/ 0 w 4086513"/>
                <a:gd name="connsiteY0" fmla="*/ 0 h 1277035"/>
                <a:gd name="connsiteX1" fmla="*/ 640220 w 4086513"/>
                <a:gd name="connsiteY1" fmla="*/ 0 h 1277035"/>
                <a:gd name="connsiteX2" fmla="*/ 1198710 w 4086513"/>
                <a:gd name="connsiteY2" fmla="*/ 0 h 1277035"/>
                <a:gd name="connsiteX3" fmla="*/ 1798066 w 4086513"/>
                <a:gd name="connsiteY3" fmla="*/ 0 h 1277035"/>
                <a:gd name="connsiteX4" fmla="*/ 2520016 w 4086513"/>
                <a:gd name="connsiteY4" fmla="*/ 0 h 1277035"/>
                <a:gd name="connsiteX5" fmla="*/ 3160237 w 4086513"/>
                <a:gd name="connsiteY5" fmla="*/ 0 h 1277035"/>
                <a:gd name="connsiteX6" fmla="*/ 4086513 w 4086513"/>
                <a:gd name="connsiteY6" fmla="*/ 0 h 1277035"/>
                <a:gd name="connsiteX7" fmla="*/ 4086513 w 4086513"/>
                <a:gd name="connsiteY7" fmla="*/ 651288 h 1277035"/>
                <a:gd name="connsiteX8" fmla="*/ 4086513 w 4086513"/>
                <a:gd name="connsiteY8" fmla="*/ 1277035 h 1277035"/>
                <a:gd name="connsiteX9" fmla="*/ 3405428 w 4086513"/>
                <a:gd name="connsiteY9" fmla="*/ 1277035 h 1277035"/>
                <a:gd name="connsiteX10" fmla="*/ 2806072 w 4086513"/>
                <a:gd name="connsiteY10" fmla="*/ 1277035 h 1277035"/>
                <a:gd name="connsiteX11" fmla="*/ 2043257 w 4086513"/>
                <a:gd name="connsiteY11" fmla="*/ 1277035 h 1277035"/>
                <a:gd name="connsiteX12" fmla="*/ 1403036 w 4086513"/>
                <a:gd name="connsiteY12" fmla="*/ 1277035 h 1277035"/>
                <a:gd name="connsiteX13" fmla="*/ 844546 w 4086513"/>
                <a:gd name="connsiteY13" fmla="*/ 1277035 h 1277035"/>
                <a:gd name="connsiteX14" fmla="*/ 0 w 4086513"/>
                <a:gd name="connsiteY14" fmla="*/ 1277035 h 1277035"/>
                <a:gd name="connsiteX15" fmla="*/ 0 w 4086513"/>
                <a:gd name="connsiteY15" fmla="*/ 664058 h 1277035"/>
                <a:gd name="connsiteX16" fmla="*/ 0 w 4086513"/>
                <a:gd name="connsiteY16" fmla="*/ 0 h 12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86513" h="1277035" fill="none" extrusionOk="0">
                  <a:moveTo>
                    <a:pt x="0" y="0"/>
                  </a:moveTo>
                  <a:cubicBezTo>
                    <a:pt x="302001" y="25603"/>
                    <a:pt x="326852" y="23545"/>
                    <a:pt x="640220" y="0"/>
                  </a:cubicBezTo>
                  <a:cubicBezTo>
                    <a:pt x="953588" y="-23545"/>
                    <a:pt x="1029384" y="4897"/>
                    <a:pt x="1198710" y="0"/>
                  </a:cubicBezTo>
                  <a:cubicBezTo>
                    <a:pt x="1368036" y="-4897"/>
                    <a:pt x="1520137" y="-17229"/>
                    <a:pt x="1798066" y="0"/>
                  </a:cubicBezTo>
                  <a:cubicBezTo>
                    <a:pt x="2075995" y="17229"/>
                    <a:pt x="2354395" y="34610"/>
                    <a:pt x="2520016" y="0"/>
                  </a:cubicBezTo>
                  <a:cubicBezTo>
                    <a:pt x="2685637" y="-34610"/>
                    <a:pt x="2937160" y="28979"/>
                    <a:pt x="3160237" y="0"/>
                  </a:cubicBezTo>
                  <a:cubicBezTo>
                    <a:pt x="3383314" y="-28979"/>
                    <a:pt x="3819748" y="3199"/>
                    <a:pt x="4086513" y="0"/>
                  </a:cubicBezTo>
                  <a:cubicBezTo>
                    <a:pt x="4102661" y="256117"/>
                    <a:pt x="4096045" y="399485"/>
                    <a:pt x="4086513" y="651288"/>
                  </a:cubicBezTo>
                  <a:cubicBezTo>
                    <a:pt x="4076981" y="903091"/>
                    <a:pt x="4089814" y="1031957"/>
                    <a:pt x="4086513" y="1277035"/>
                  </a:cubicBezTo>
                  <a:cubicBezTo>
                    <a:pt x="3842354" y="1304820"/>
                    <a:pt x="3595510" y="1248523"/>
                    <a:pt x="3405428" y="1277035"/>
                  </a:cubicBezTo>
                  <a:cubicBezTo>
                    <a:pt x="3215347" y="1305547"/>
                    <a:pt x="2948120" y="1300408"/>
                    <a:pt x="2806072" y="1277035"/>
                  </a:cubicBezTo>
                  <a:cubicBezTo>
                    <a:pt x="2664024" y="1253662"/>
                    <a:pt x="2211876" y="1263853"/>
                    <a:pt x="2043257" y="1277035"/>
                  </a:cubicBezTo>
                  <a:cubicBezTo>
                    <a:pt x="1874639" y="1290217"/>
                    <a:pt x="1689649" y="1249292"/>
                    <a:pt x="1403036" y="1277035"/>
                  </a:cubicBezTo>
                  <a:cubicBezTo>
                    <a:pt x="1116423" y="1304778"/>
                    <a:pt x="963085" y="1296358"/>
                    <a:pt x="844546" y="1277035"/>
                  </a:cubicBezTo>
                  <a:cubicBezTo>
                    <a:pt x="726007" y="1257713"/>
                    <a:pt x="414738" y="1277940"/>
                    <a:pt x="0" y="1277035"/>
                  </a:cubicBezTo>
                  <a:cubicBezTo>
                    <a:pt x="16936" y="1066378"/>
                    <a:pt x="-2237" y="906188"/>
                    <a:pt x="0" y="664058"/>
                  </a:cubicBezTo>
                  <a:cubicBezTo>
                    <a:pt x="2237" y="421928"/>
                    <a:pt x="-10386" y="238873"/>
                    <a:pt x="0" y="0"/>
                  </a:cubicBezTo>
                  <a:close/>
                </a:path>
                <a:path w="4086513" h="1277035" stroke="0" extrusionOk="0">
                  <a:moveTo>
                    <a:pt x="0" y="0"/>
                  </a:moveTo>
                  <a:cubicBezTo>
                    <a:pt x="209457" y="-7002"/>
                    <a:pt x="501647" y="5086"/>
                    <a:pt x="640220" y="0"/>
                  </a:cubicBezTo>
                  <a:cubicBezTo>
                    <a:pt x="778793" y="-5086"/>
                    <a:pt x="946016" y="-9742"/>
                    <a:pt x="1198710" y="0"/>
                  </a:cubicBezTo>
                  <a:cubicBezTo>
                    <a:pt x="1451404" y="9742"/>
                    <a:pt x="1774808" y="9672"/>
                    <a:pt x="1961526" y="0"/>
                  </a:cubicBezTo>
                  <a:cubicBezTo>
                    <a:pt x="2148244" y="-9672"/>
                    <a:pt x="2453637" y="30133"/>
                    <a:pt x="2601747" y="0"/>
                  </a:cubicBezTo>
                  <a:cubicBezTo>
                    <a:pt x="2749857" y="-30133"/>
                    <a:pt x="3079138" y="-5708"/>
                    <a:pt x="3241967" y="0"/>
                  </a:cubicBezTo>
                  <a:cubicBezTo>
                    <a:pt x="3404796" y="5708"/>
                    <a:pt x="3786486" y="-21291"/>
                    <a:pt x="4086513" y="0"/>
                  </a:cubicBezTo>
                  <a:cubicBezTo>
                    <a:pt x="4076203" y="152144"/>
                    <a:pt x="4085943" y="422133"/>
                    <a:pt x="4086513" y="612977"/>
                  </a:cubicBezTo>
                  <a:cubicBezTo>
                    <a:pt x="4087083" y="803821"/>
                    <a:pt x="4073069" y="1143903"/>
                    <a:pt x="4086513" y="1277035"/>
                  </a:cubicBezTo>
                  <a:cubicBezTo>
                    <a:pt x="3798046" y="1261184"/>
                    <a:pt x="3638132" y="1284786"/>
                    <a:pt x="3487158" y="1277035"/>
                  </a:cubicBezTo>
                  <a:cubicBezTo>
                    <a:pt x="3336184" y="1269284"/>
                    <a:pt x="2972765" y="1307596"/>
                    <a:pt x="2806072" y="1277035"/>
                  </a:cubicBezTo>
                  <a:cubicBezTo>
                    <a:pt x="2639379" y="1246474"/>
                    <a:pt x="2317063" y="1252113"/>
                    <a:pt x="2124987" y="1277035"/>
                  </a:cubicBezTo>
                  <a:cubicBezTo>
                    <a:pt x="1932912" y="1301957"/>
                    <a:pt x="1619579" y="1293444"/>
                    <a:pt x="1484766" y="1277035"/>
                  </a:cubicBezTo>
                  <a:cubicBezTo>
                    <a:pt x="1349953" y="1260626"/>
                    <a:pt x="948800" y="1311811"/>
                    <a:pt x="721951" y="1277035"/>
                  </a:cubicBezTo>
                  <a:cubicBezTo>
                    <a:pt x="495103" y="1242259"/>
                    <a:pt x="275911" y="1255665"/>
                    <a:pt x="0" y="1277035"/>
                  </a:cubicBezTo>
                  <a:cubicBezTo>
                    <a:pt x="9323" y="1025836"/>
                    <a:pt x="13928" y="930192"/>
                    <a:pt x="0" y="664058"/>
                  </a:cubicBezTo>
                  <a:cubicBezTo>
                    <a:pt x="-13928" y="397924"/>
                    <a:pt x="26914" y="222687"/>
                    <a:pt x="0" y="0"/>
                  </a:cubicBezTo>
                  <a:close/>
                </a:path>
              </a:pathLst>
            </a:custGeom>
            <a:solidFill>
              <a:schemeClr val="lt1">
                <a:hueOff val="0"/>
                <a:satOff val="0"/>
                <a:lumOff val="0"/>
              </a:schemeClr>
            </a:solidFill>
            <a:ln w="19050">
              <a:solidFill>
                <a:schemeClr val="tx1"/>
              </a:solidFill>
              <a:extLst>
                <a:ext uri="{C807C97D-BFC1-408E-A445-0C87EB9F89A2}">
                  <ask:lineSketchStyleProps xmlns:ask="http://schemas.microsoft.com/office/drawing/2018/sketchyshapes" sd="1219033472">
                    <a:custGeom>
                      <a:avLst/>
                      <a:gdLst>
                        <a:gd name="connsiteX0" fmla="*/ 0 w 4086513"/>
                        <a:gd name="connsiteY0" fmla="*/ 0 h 1277035"/>
                        <a:gd name="connsiteX1" fmla="*/ 4086513 w 4086513"/>
                        <a:gd name="connsiteY1" fmla="*/ 0 h 1277035"/>
                        <a:gd name="connsiteX2" fmla="*/ 4086513 w 4086513"/>
                        <a:gd name="connsiteY2" fmla="*/ 1277035 h 1277035"/>
                        <a:gd name="connsiteX3" fmla="*/ 0 w 4086513"/>
                        <a:gd name="connsiteY3" fmla="*/ 1277035 h 1277035"/>
                        <a:gd name="connsiteX4" fmla="*/ 0 w 4086513"/>
                        <a:gd name="connsiteY4" fmla="*/ 0 h 1277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513" h="1277035">
                          <a:moveTo>
                            <a:pt x="0" y="0"/>
                          </a:moveTo>
                          <a:lnTo>
                            <a:pt x="4086513" y="0"/>
                          </a:lnTo>
                          <a:lnTo>
                            <a:pt x="4086513" y="1277035"/>
                          </a:lnTo>
                          <a:lnTo>
                            <a:pt x="0" y="1277035"/>
                          </a:lnTo>
                          <a:lnTo>
                            <a:pt x="0" y="0"/>
                          </a:lnTo>
                          <a:close/>
                        </a:path>
                      </a:pathLst>
                    </a:custGeom>
                    <ask:type>
                      <ask:lineSketchFreehand/>
                    </ask:type>
                  </ask:lineSketchStyleProps>
                </a:ext>
              </a:extLst>
            </a:ln>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972000" tIns="163830" rIns="163830" bIns="163830" numCol="1" spcCol="1270" anchor="ctr" anchorCtr="0">
              <a:noAutofit/>
            </a:bodyPr>
            <a:lstStyle/>
            <a:p>
              <a:pPr marL="0" lvl="0" indent="0" algn="l" defTabSz="1911350">
                <a:lnSpc>
                  <a:spcPct val="90000"/>
                </a:lnSpc>
                <a:spcBef>
                  <a:spcPct val="0"/>
                </a:spcBef>
                <a:spcAft>
                  <a:spcPct val="35000"/>
                </a:spcAft>
                <a:buNone/>
              </a:pPr>
              <a:r>
                <a:rPr lang="de-DE" sz="4300" kern="1200" dirty="0" err="1">
                  <a:latin typeface="Modern Love Caps" panose="04070805081001020A01" pitchFamily="82" charset="0"/>
                </a:rPr>
                <a:t>Functionality</a:t>
              </a:r>
              <a:endParaRPr lang="de-DE" sz="4300" kern="1200" dirty="0">
                <a:latin typeface="Modern Love Caps" panose="04070805081001020A01" pitchFamily="82" charset="0"/>
              </a:endParaRPr>
            </a:p>
          </p:txBody>
        </p:sp>
        <p:sp>
          <p:nvSpPr>
            <p:cNvPr id="22" name="Rechteck 21" descr="Zahnräder Silhouette">
              <a:extLst>
                <a:ext uri="{FF2B5EF4-FFF2-40B4-BE49-F238E27FC236}">
                  <a16:creationId xmlns:a16="http://schemas.microsoft.com/office/drawing/2014/main" id="{6DBFD4B2-9493-BD2A-D824-9E5FB281972B}"/>
                </a:ext>
              </a:extLst>
            </p:cNvPr>
            <p:cNvSpPr/>
            <p:nvPr/>
          </p:nvSpPr>
          <p:spPr>
            <a:xfrm>
              <a:off x="4229083" y="3262492"/>
              <a:ext cx="880238" cy="902658"/>
            </a:xfrm>
            <a:prstGeom prst="rect">
              <a:avLst/>
            </a:prstGeom>
            <a:blipFill>
              <a:blip r:embed="rId4">
                <a:duotone>
                  <a:prstClr val="black"/>
                  <a:schemeClr val="accent1">
                    <a:tint val="45000"/>
                    <a:satMod val="400000"/>
                  </a:schemeClr>
                </a:duotone>
                <a:extLs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2">
                <a:tint val="50000"/>
                <a:hueOff val="-440331"/>
                <a:satOff val="-38085"/>
                <a:lumOff val="-381"/>
                <a:alphaOff val="0"/>
              </a:schemeClr>
            </a:effectRef>
            <a:fontRef idx="minor">
              <a:schemeClr val="lt1">
                <a:hueOff val="0"/>
                <a:satOff val="0"/>
                <a:lumOff val="0"/>
                <a:alphaOff val="0"/>
              </a:schemeClr>
            </a:fontRef>
          </p:style>
        </p:sp>
      </p:grpSp>
      <p:grpSp>
        <p:nvGrpSpPr>
          <p:cNvPr id="23" name="Gruppieren 22">
            <a:extLst>
              <a:ext uri="{FF2B5EF4-FFF2-40B4-BE49-F238E27FC236}">
                <a16:creationId xmlns:a16="http://schemas.microsoft.com/office/drawing/2014/main" id="{22AEBE65-7EEA-84AC-D806-E0817B09EC0E}"/>
              </a:ext>
            </a:extLst>
          </p:cNvPr>
          <p:cNvGrpSpPr/>
          <p:nvPr/>
        </p:nvGrpSpPr>
        <p:grpSpPr>
          <a:xfrm>
            <a:off x="820324" y="4662312"/>
            <a:ext cx="4086513" cy="1277035"/>
            <a:chOff x="4206991" y="4651024"/>
            <a:chExt cx="4086513" cy="1277035"/>
          </a:xfrm>
        </p:grpSpPr>
        <p:sp>
          <p:nvSpPr>
            <p:cNvPr id="24" name="Freihandform: Form 23">
              <a:extLst>
                <a:ext uri="{FF2B5EF4-FFF2-40B4-BE49-F238E27FC236}">
                  <a16:creationId xmlns:a16="http://schemas.microsoft.com/office/drawing/2014/main" id="{C7DCCE7A-D674-57F3-589A-D81DA1030064}"/>
                </a:ext>
              </a:extLst>
            </p:cNvPr>
            <p:cNvSpPr/>
            <p:nvPr/>
          </p:nvSpPr>
          <p:spPr>
            <a:xfrm>
              <a:off x="4206991" y="4651024"/>
              <a:ext cx="4086513" cy="1277035"/>
            </a:xfrm>
            <a:custGeom>
              <a:avLst/>
              <a:gdLst>
                <a:gd name="connsiteX0" fmla="*/ 0 w 4086513"/>
                <a:gd name="connsiteY0" fmla="*/ 0 h 1277035"/>
                <a:gd name="connsiteX1" fmla="*/ 721951 w 4086513"/>
                <a:gd name="connsiteY1" fmla="*/ 0 h 1277035"/>
                <a:gd name="connsiteX2" fmla="*/ 1443901 w 4086513"/>
                <a:gd name="connsiteY2" fmla="*/ 0 h 1277035"/>
                <a:gd name="connsiteX3" fmla="*/ 2002391 w 4086513"/>
                <a:gd name="connsiteY3" fmla="*/ 0 h 1277035"/>
                <a:gd name="connsiteX4" fmla="*/ 2601747 w 4086513"/>
                <a:gd name="connsiteY4" fmla="*/ 0 h 1277035"/>
                <a:gd name="connsiteX5" fmla="*/ 3364562 w 4086513"/>
                <a:gd name="connsiteY5" fmla="*/ 0 h 1277035"/>
                <a:gd name="connsiteX6" fmla="*/ 4086513 w 4086513"/>
                <a:gd name="connsiteY6" fmla="*/ 0 h 1277035"/>
                <a:gd name="connsiteX7" fmla="*/ 4086513 w 4086513"/>
                <a:gd name="connsiteY7" fmla="*/ 651288 h 1277035"/>
                <a:gd name="connsiteX8" fmla="*/ 4086513 w 4086513"/>
                <a:gd name="connsiteY8" fmla="*/ 1277035 h 1277035"/>
                <a:gd name="connsiteX9" fmla="*/ 3323697 w 4086513"/>
                <a:gd name="connsiteY9" fmla="*/ 1277035 h 1277035"/>
                <a:gd name="connsiteX10" fmla="*/ 2601747 w 4086513"/>
                <a:gd name="connsiteY10" fmla="*/ 1277035 h 1277035"/>
                <a:gd name="connsiteX11" fmla="*/ 1838931 w 4086513"/>
                <a:gd name="connsiteY11" fmla="*/ 1277035 h 1277035"/>
                <a:gd name="connsiteX12" fmla="*/ 1239576 w 4086513"/>
                <a:gd name="connsiteY12" fmla="*/ 1277035 h 1277035"/>
                <a:gd name="connsiteX13" fmla="*/ 599355 w 4086513"/>
                <a:gd name="connsiteY13" fmla="*/ 1277035 h 1277035"/>
                <a:gd name="connsiteX14" fmla="*/ 0 w 4086513"/>
                <a:gd name="connsiteY14" fmla="*/ 1277035 h 1277035"/>
                <a:gd name="connsiteX15" fmla="*/ 0 w 4086513"/>
                <a:gd name="connsiteY15" fmla="*/ 612977 h 1277035"/>
                <a:gd name="connsiteX16" fmla="*/ 0 w 4086513"/>
                <a:gd name="connsiteY16" fmla="*/ 0 h 127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86513" h="1277035" fill="none" extrusionOk="0">
                  <a:moveTo>
                    <a:pt x="0" y="0"/>
                  </a:moveTo>
                  <a:cubicBezTo>
                    <a:pt x="245312" y="20584"/>
                    <a:pt x="423084" y="-20819"/>
                    <a:pt x="721951" y="0"/>
                  </a:cubicBezTo>
                  <a:cubicBezTo>
                    <a:pt x="1020818" y="20819"/>
                    <a:pt x="1134573" y="-6411"/>
                    <a:pt x="1443901" y="0"/>
                  </a:cubicBezTo>
                  <a:cubicBezTo>
                    <a:pt x="1753229" y="6411"/>
                    <a:pt x="1785166" y="20799"/>
                    <a:pt x="2002391" y="0"/>
                  </a:cubicBezTo>
                  <a:cubicBezTo>
                    <a:pt x="2219616" y="-20799"/>
                    <a:pt x="2390325" y="643"/>
                    <a:pt x="2601747" y="0"/>
                  </a:cubicBezTo>
                  <a:cubicBezTo>
                    <a:pt x="2813169" y="-643"/>
                    <a:pt x="3025150" y="13333"/>
                    <a:pt x="3364562" y="0"/>
                  </a:cubicBezTo>
                  <a:cubicBezTo>
                    <a:pt x="3703975" y="-13333"/>
                    <a:pt x="3769339" y="-419"/>
                    <a:pt x="4086513" y="0"/>
                  </a:cubicBezTo>
                  <a:cubicBezTo>
                    <a:pt x="4087398" y="178828"/>
                    <a:pt x="4063483" y="401672"/>
                    <a:pt x="4086513" y="651288"/>
                  </a:cubicBezTo>
                  <a:cubicBezTo>
                    <a:pt x="4109543" y="900904"/>
                    <a:pt x="4057239" y="1086164"/>
                    <a:pt x="4086513" y="1277035"/>
                  </a:cubicBezTo>
                  <a:cubicBezTo>
                    <a:pt x="3840997" y="1264674"/>
                    <a:pt x="3549850" y="1300430"/>
                    <a:pt x="3323697" y="1277035"/>
                  </a:cubicBezTo>
                  <a:cubicBezTo>
                    <a:pt x="3097544" y="1253640"/>
                    <a:pt x="2938600" y="1253151"/>
                    <a:pt x="2601747" y="1277035"/>
                  </a:cubicBezTo>
                  <a:cubicBezTo>
                    <a:pt x="2264894" y="1300920"/>
                    <a:pt x="1995512" y="1256611"/>
                    <a:pt x="1838931" y="1277035"/>
                  </a:cubicBezTo>
                  <a:cubicBezTo>
                    <a:pt x="1682350" y="1297459"/>
                    <a:pt x="1364177" y="1258999"/>
                    <a:pt x="1239576" y="1277035"/>
                  </a:cubicBezTo>
                  <a:cubicBezTo>
                    <a:pt x="1114975" y="1295071"/>
                    <a:pt x="735404" y="1288645"/>
                    <a:pt x="599355" y="1277035"/>
                  </a:cubicBezTo>
                  <a:cubicBezTo>
                    <a:pt x="463306" y="1265425"/>
                    <a:pt x="138281" y="1296504"/>
                    <a:pt x="0" y="1277035"/>
                  </a:cubicBezTo>
                  <a:cubicBezTo>
                    <a:pt x="2079" y="1034927"/>
                    <a:pt x="-28028" y="769273"/>
                    <a:pt x="0" y="612977"/>
                  </a:cubicBezTo>
                  <a:cubicBezTo>
                    <a:pt x="28028" y="456681"/>
                    <a:pt x="-18928" y="129462"/>
                    <a:pt x="0" y="0"/>
                  </a:cubicBezTo>
                  <a:close/>
                </a:path>
                <a:path w="4086513" h="1277035" stroke="0" extrusionOk="0">
                  <a:moveTo>
                    <a:pt x="0" y="0"/>
                  </a:moveTo>
                  <a:cubicBezTo>
                    <a:pt x="155769" y="18054"/>
                    <a:pt x="411194" y="5331"/>
                    <a:pt x="762816" y="0"/>
                  </a:cubicBezTo>
                  <a:cubicBezTo>
                    <a:pt x="1114438" y="-5331"/>
                    <a:pt x="1241003" y="-5444"/>
                    <a:pt x="1403036" y="0"/>
                  </a:cubicBezTo>
                  <a:cubicBezTo>
                    <a:pt x="1565069" y="5444"/>
                    <a:pt x="1726715" y="-14431"/>
                    <a:pt x="1961526" y="0"/>
                  </a:cubicBezTo>
                  <a:cubicBezTo>
                    <a:pt x="2196337" y="14431"/>
                    <a:pt x="2311102" y="24311"/>
                    <a:pt x="2642612" y="0"/>
                  </a:cubicBezTo>
                  <a:cubicBezTo>
                    <a:pt x="2974122" y="-24311"/>
                    <a:pt x="3082020" y="-12768"/>
                    <a:pt x="3323697" y="0"/>
                  </a:cubicBezTo>
                  <a:cubicBezTo>
                    <a:pt x="3565374" y="12768"/>
                    <a:pt x="3928498" y="-25466"/>
                    <a:pt x="4086513" y="0"/>
                  </a:cubicBezTo>
                  <a:cubicBezTo>
                    <a:pt x="4094738" y="306296"/>
                    <a:pt x="4077497" y="378852"/>
                    <a:pt x="4086513" y="638518"/>
                  </a:cubicBezTo>
                  <a:cubicBezTo>
                    <a:pt x="4095529" y="898184"/>
                    <a:pt x="4108363" y="1025179"/>
                    <a:pt x="4086513" y="1277035"/>
                  </a:cubicBezTo>
                  <a:cubicBezTo>
                    <a:pt x="3903100" y="1259656"/>
                    <a:pt x="3755961" y="1298213"/>
                    <a:pt x="3528023" y="1277035"/>
                  </a:cubicBezTo>
                  <a:cubicBezTo>
                    <a:pt x="3300085" y="1255858"/>
                    <a:pt x="3170878" y="1302027"/>
                    <a:pt x="2846937" y="1277035"/>
                  </a:cubicBezTo>
                  <a:cubicBezTo>
                    <a:pt x="2522996" y="1252043"/>
                    <a:pt x="2392991" y="1248516"/>
                    <a:pt x="2124987" y="1277035"/>
                  </a:cubicBezTo>
                  <a:cubicBezTo>
                    <a:pt x="1856983" y="1305555"/>
                    <a:pt x="1613372" y="1306777"/>
                    <a:pt x="1362171" y="1277035"/>
                  </a:cubicBezTo>
                  <a:cubicBezTo>
                    <a:pt x="1110970" y="1247293"/>
                    <a:pt x="929220" y="1265531"/>
                    <a:pt x="640220" y="1277035"/>
                  </a:cubicBezTo>
                  <a:cubicBezTo>
                    <a:pt x="351220" y="1288539"/>
                    <a:pt x="185488" y="1304348"/>
                    <a:pt x="0" y="1277035"/>
                  </a:cubicBezTo>
                  <a:cubicBezTo>
                    <a:pt x="-22781" y="950534"/>
                    <a:pt x="-27409" y="817167"/>
                    <a:pt x="0" y="612977"/>
                  </a:cubicBezTo>
                  <a:cubicBezTo>
                    <a:pt x="27409" y="408787"/>
                    <a:pt x="30446" y="164405"/>
                    <a:pt x="0" y="0"/>
                  </a:cubicBezTo>
                  <a:close/>
                </a:path>
              </a:pathLst>
            </a:custGeom>
            <a:solidFill>
              <a:schemeClr val="lt1">
                <a:hueOff val="0"/>
                <a:satOff val="0"/>
                <a:lumOff val="0"/>
              </a:schemeClr>
            </a:solidFill>
            <a:ln w="19050" cmpd="sng">
              <a:solidFill>
                <a:schemeClr val="tx1"/>
              </a:solidFill>
              <a:extLst>
                <a:ext uri="{C807C97D-BFC1-408E-A445-0C87EB9F89A2}">
                  <ask:lineSketchStyleProps xmlns:ask="http://schemas.microsoft.com/office/drawing/2018/sketchyshapes" sd="3989574929">
                    <a:custGeom>
                      <a:avLst/>
                      <a:gdLst>
                        <a:gd name="connsiteX0" fmla="*/ 0 w 4086513"/>
                        <a:gd name="connsiteY0" fmla="*/ 0 h 1277035"/>
                        <a:gd name="connsiteX1" fmla="*/ 4086513 w 4086513"/>
                        <a:gd name="connsiteY1" fmla="*/ 0 h 1277035"/>
                        <a:gd name="connsiteX2" fmla="*/ 4086513 w 4086513"/>
                        <a:gd name="connsiteY2" fmla="*/ 1277035 h 1277035"/>
                        <a:gd name="connsiteX3" fmla="*/ 0 w 4086513"/>
                        <a:gd name="connsiteY3" fmla="*/ 1277035 h 1277035"/>
                        <a:gd name="connsiteX4" fmla="*/ 0 w 4086513"/>
                        <a:gd name="connsiteY4" fmla="*/ 0 h 1277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513" h="1277035">
                          <a:moveTo>
                            <a:pt x="0" y="0"/>
                          </a:moveTo>
                          <a:lnTo>
                            <a:pt x="4086513" y="0"/>
                          </a:lnTo>
                          <a:lnTo>
                            <a:pt x="4086513" y="1277035"/>
                          </a:lnTo>
                          <a:lnTo>
                            <a:pt x="0" y="1277035"/>
                          </a:lnTo>
                          <a:lnTo>
                            <a:pt x="0" y="0"/>
                          </a:lnTo>
                          <a:close/>
                        </a:path>
                      </a:pathLst>
                    </a:custGeom>
                    <ask:type>
                      <ask:lineSketchFreehand/>
                    </ask:type>
                  </ask:lineSketchStyleProps>
                </a:ext>
              </a:extLst>
            </a:ln>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972000" tIns="163830" rIns="163830" bIns="163830" numCol="1" spcCol="1270" anchor="ctr" anchorCtr="0">
              <a:noAutofit/>
            </a:bodyPr>
            <a:lstStyle/>
            <a:p>
              <a:pPr marL="0" lvl="0" indent="0" algn="l" defTabSz="1911350">
                <a:lnSpc>
                  <a:spcPct val="90000"/>
                </a:lnSpc>
                <a:spcBef>
                  <a:spcPct val="0"/>
                </a:spcBef>
                <a:spcAft>
                  <a:spcPct val="35000"/>
                </a:spcAft>
                <a:buNone/>
              </a:pPr>
              <a:r>
                <a:rPr lang="de-DE" sz="4300" kern="1200" dirty="0" err="1">
                  <a:latin typeface="Modern Love Caps" panose="04070805081001020A01" pitchFamily="82" charset="0"/>
                </a:rPr>
                <a:t>Validity</a:t>
              </a:r>
              <a:endParaRPr lang="de-DE" sz="4300" kern="1200" dirty="0">
                <a:latin typeface="Modern Love Caps" panose="04070805081001020A01" pitchFamily="82" charset="0"/>
              </a:endParaRPr>
            </a:p>
          </p:txBody>
        </p:sp>
        <p:sp>
          <p:nvSpPr>
            <p:cNvPr id="25" name="Rechteck 24" descr="Häkchen mit einfarbiger Füllung">
              <a:extLst>
                <a:ext uri="{FF2B5EF4-FFF2-40B4-BE49-F238E27FC236}">
                  <a16:creationId xmlns:a16="http://schemas.microsoft.com/office/drawing/2014/main" id="{10CD19BB-607C-E651-D888-6125FE5359E8}"/>
                </a:ext>
              </a:extLst>
            </p:cNvPr>
            <p:cNvSpPr/>
            <p:nvPr/>
          </p:nvSpPr>
          <p:spPr>
            <a:xfrm>
              <a:off x="4314672" y="4720950"/>
              <a:ext cx="714093" cy="832114"/>
            </a:xfrm>
            <a:prstGeom prst="rect">
              <a:avLst/>
            </a:prstGeom>
            <a:blipFill>
              <a:blip r:embed="rId6">
                <a:duotone>
                  <a:prstClr val="black"/>
                  <a:schemeClr val="accent6">
                    <a:tint val="45000"/>
                    <a:satMod val="400000"/>
                  </a:schemeClr>
                </a:duotone>
                <a:extLs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2">
                <a:tint val="50000"/>
                <a:hueOff val="-880662"/>
                <a:satOff val="-76170"/>
                <a:lumOff val="-762"/>
                <a:alphaOff val="0"/>
              </a:schemeClr>
            </a:effectRef>
            <a:fontRef idx="minor">
              <a:schemeClr val="lt1">
                <a:hueOff val="0"/>
                <a:satOff val="0"/>
                <a:lumOff val="0"/>
                <a:alphaOff val="0"/>
              </a:schemeClr>
            </a:fontRef>
          </p:style>
        </p:sp>
      </p:grpSp>
      <p:sp>
        <p:nvSpPr>
          <p:cNvPr id="26" name="Textfeld 25">
            <a:extLst>
              <a:ext uri="{FF2B5EF4-FFF2-40B4-BE49-F238E27FC236}">
                <a16:creationId xmlns:a16="http://schemas.microsoft.com/office/drawing/2014/main" id="{F4B64B8D-A1E6-2896-AC2C-058FA21155AB}"/>
              </a:ext>
            </a:extLst>
          </p:cNvPr>
          <p:cNvSpPr txBox="1"/>
          <p:nvPr/>
        </p:nvSpPr>
        <p:spPr>
          <a:xfrm>
            <a:off x="5294768" y="3185146"/>
            <a:ext cx="5497410" cy="1384995"/>
          </a:xfrm>
          <a:prstGeom prst="rect">
            <a:avLst/>
          </a:prstGeom>
          <a:noFill/>
        </p:spPr>
        <p:txBody>
          <a:bodyPr wrap="square">
            <a:spAutoFit/>
          </a:bodyPr>
          <a:lstStyle/>
          <a:p>
            <a:pPr marL="285750" indent="-285750">
              <a:buFont typeface="Arial" panose="020B0604020202020204" pitchFamily="34" charset="0"/>
              <a:buChar char="•"/>
            </a:pPr>
            <a:r>
              <a:rPr lang="de-DE" sz="2800" dirty="0" err="1">
                <a:solidFill>
                  <a:schemeClr val="bg1"/>
                </a:solidFill>
              </a:rPr>
              <a:t>Stored</a:t>
            </a:r>
            <a:r>
              <a:rPr lang="de-DE" sz="2800" dirty="0">
                <a:solidFill>
                  <a:schemeClr val="bg1"/>
                </a:solidFill>
              </a:rPr>
              <a:t> </a:t>
            </a:r>
            <a:r>
              <a:rPr lang="de-DE" sz="2800" dirty="0" err="1">
                <a:solidFill>
                  <a:schemeClr val="bg1"/>
                </a:solidFill>
              </a:rPr>
              <a:t>Procedures</a:t>
            </a:r>
            <a:r>
              <a:rPr lang="de-DE" sz="2800" dirty="0">
                <a:solidFill>
                  <a:schemeClr val="bg1"/>
                </a:solidFill>
              </a:rPr>
              <a:t>/</a:t>
            </a:r>
            <a:r>
              <a:rPr lang="de-DE" sz="2800" dirty="0" err="1">
                <a:solidFill>
                  <a:schemeClr val="bg1"/>
                </a:solidFill>
              </a:rPr>
              <a:t>Functions</a:t>
            </a:r>
            <a:endParaRPr lang="de-DE" sz="2800" dirty="0">
              <a:solidFill>
                <a:schemeClr val="bg1"/>
              </a:solidFill>
            </a:endParaRPr>
          </a:p>
          <a:p>
            <a:pPr marL="285750" indent="-285750">
              <a:buFont typeface="Arial" panose="020B0604020202020204" pitchFamily="34" charset="0"/>
              <a:buChar char="•"/>
            </a:pPr>
            <a:r>
              <a:rPr lang="de-DE" sz="2800" dirty="0">
                <a:solidFill>
                  <a:schemeClr val="bg1"/>
                </a:solidFill>
              </a:rPr>
              <a:t>Views</a:t>
            </a:r>
          </a:p>
          <a:p>
            <a:pPr marL="285750" indent="-285750">
              <a:buFont typeface="Arial" panose="020B0604020202020204" pitchFamily="34" charset="0"/>
              <a:buChar char="•"/>
            </a:pPr>
            <a:r>
              <a:rPr lang="de-DE" sz="2800" dirty="0">
                <a:solidFill>
                  <a:schemeClr val="bg1"/>
                </a:solidFill>
              </a:rPr>
              <a:t>Trigger </a:t>
            </a:r>
          </a:p>
        </p:txBody>
      </p:sp>
      <p:sp>
        <p:nvSpPr>
          <p:cNvPr id="27" name="Textfeld 26">
            <a:extLst>
              <a:ext uri="{FF2B5EF4-FFF2-40B4-BE49-F238E27FC236}">
                <a16:creationId xmlns:a16="http://schemas.microsoft.com/office/drawing/2014/main" id="{BE5886DA-AD9E-0926-A4E8-4855620D306F}"/>
              </a:ext>
            </a:extLst>
          </p:cNvPr>
          <p:cNvSpPr txBox="1"/>
          <p:nvPr/>
        </p:nvSpPr>
        <p:spPr>
          <a:xfrm>
            <a:off x="5294768" y="4823775"/>
            <a:ext cx="5497410" cy="954107"/>
          </a:xfrm>
          <a:prstGeom prst="rect">
            <a:avLst/>
          </a:prstGeom>
          <a:noFill/>
        </p:spPr>
        <p:txBody>
          <a:bodyPr wrap="square">
            <a:spAutoFit/>
          </a:bodyPr>
          <a:lstStyle/>
          <a:p>
            <a:pPr marL="285750" indent="-285750">
              <a:buFont typeface="Arial" panose="020B0604020202020204" pitchFamily="34" charset="0"/>
              <a:buChar char="•"/>
            </a:pPr>
            <a:r>
              <a:rPr lang="de-DE" sz="2800" dirty="0" err="1">
                <a:solidFill>
                  <a:schemeClr val="bg1"/>
                </a:solidFill>
              </a:rPr>
              <a:t>Constraints</a:t>
            </a:r>
            <a:endParaRPr lang="de-DE" sz="2800" dirty="0">
              <a:solidFill>
                <a:schemeClr val="bg1"/>
              </a:solidFill>
            </a:endParaRPr>
          </a:p>
          <a:p>
            <a:pPr marL="285750" indent="-285750">
              <a:buFont typeface="Arial" panose="020B0604020202020204" pitchFamily="34" charset="0"/>
              <a:buChar char="•"/>
            </a:pPr>
            <a:r>
              <a:rPr lang="de-DE" sz="2800" dirty="0">
                <a:solidFill>
                  <a:schemeClr val="bg1"/>
                </a:solidFill>
              </a:rPr>
              <a:t>Tabellenübergreifende Regeln</a:t>
            </a:r>
          </a:p>
        </p:txBody>
      </p:sp>
    </p:spTree>
    <p:extLst>
      <p:ext uri="{BB962C8B-B14F-4D97-AF65-F5344CB8AC3E}">
        <p14:creationId xmlns:p14="http://schemas.microsoft.com/office/powerpoint/2010/main" val="341930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5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gradFill>
          <a:gsLst>
            <a:gs pos="0">
              <a:schemeClr val="tx1"/>
            </a:gs>
            <a:gs pos="100000">
              <a:srgbClr val="215B8F"/>
            </a:gs>
          </a:gsLst>
          <a:lin ang="18900000" scaled="1"/>
        </a:gradFill>
        <a:effectLst/>
      </p:bgPr>
    </p:bg>
    <p:spTree>
      <p:nvGrpSpPr>
        <p:cNvPr id="1" name=""/>
        <p:cNvGrpSpPr/>
        <p:nvPr/>
      </p:nvGrpSpPr>
      <p:grpSpPr>
        <a:xfrm>
          <a:off x="0" y="0"/>
          <a:ext cx="0" cy="0"/>
          <a:chOff x="0" y="0"/>
          <a:chExt cx="0" cy="0"/>
        </a:xfrm>
      </p:grpSpPr>
      <p:sp>
        <p:nvSpPr>
          <p:cNvPr id="2" name="Textfeld 1"/>
          <p:cNvSpPr txBox="1"/>
          <p:nvPr/>
        </p:nvSpPr>
        <p:spPr>
          <a:xfrm>
            <a:off x="287695" y="289248"/>
            <a:ext cx="95747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prstClr val="white"/>
                </a:solidFill>
                <a:effectLst/>
                <a:uLnTx/>
                <a:uFillTx/>
                <a:latin typeface="Franklin Gothic Demi Cond" panose="020B0706030402020204" pitchFamily="34" charset="0"/>
              </a:rPr>
              <a:t>Was ist ein Test?</a:t>
            </a:r>
          </a:p>
        </p:txBody>
      </p:sp>
      <p:sp>
        <p:nvSpPr>
          <p:cNvPr id="3" name="Pfeil nach rechts 2"/>
          <p:cNvSpPr/>
          <p:nvPr/>
        </p:nvSpPr>
        <p:spPr>
          <a:xfrm>
            <a:off x="2118048" y="1763989"/>
            <a:ext cx="2191139" cy="1399592"/>
          </a:xfrm>
          <a:prstGeom prst="rightArrow">
            <a:avLst/>
          </a:prstGeom>
          <a:solidFill>
            <a:srgbClr val="C2E49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C2E49C"/>
              </a:solidFill>
              <a:effectLst/>
              <a:uLnTx/>
              <a:uFillTx/>
              <a:latin typeface="Calibri" panose="020F0502020204030204"/>
              <a:ea typeface="+mn-ea"/>
              <a:cs typeface="+mn-cs"/>
            </a:endParaRPr>
          </a:p>
        </p:txBody>
      </p:sp>
      <p:sp>
        <p:nvSpPr>
          <p:cNvPr id="5" name="Textfeld 4"/>
          <p:cNvSpPr txBox="1"/>
          <p:nvPr/>
        </p:nvSpPr>
        <p:spPr>
          <a:xfrm>
            <a:off x="2118047" y="2232952"/>
            <a:ext cx="191122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Input</a:t>
            </a:r>
          </a:p>
        </p:txBody>
      </p:sp>
      <p:sp>
        <p:nvSpPr>
          <p:cNvPr id="6" name="Flussdiagramm: Vordefinierter Prozess 5"/>
          <p:cNvSpPr/>
          <p:nvPr/>
        </p:nvSpPr>
        <p:spPr>
          <a:xfrm>
            <a:off x="4598438" y="1763989"/>
            <a:ext cx="2855168" cy="1492898"/>
          </a:xfrm>
          <a:prstGeom prst="flowChartPredefinedProcess">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feld 6"/>
          <p:cNvSpPr txBox="1"/>
          <p:nvPr/>
        </p:nvSpPr>
        <p:spPr>
          <a:xfrm>
            <a:off x="4974563" y="2232950"/>
            <a:ext cx="210136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Transformation</a:t>
            </a:r>
          </a:p>
        </p:txBody>
      </p:sp>
      <p:sp>
        <p:nvSpPr>
          <p:cNvPr id="8" name="Pfeil nach rechts 7"/>
          <p:cNvSpPr/>
          <p:nvPr/>
        </p:nvSpPr>
        <p:spPr>
          <a:xfrm>
            <a:off x="7826835" y="1763989"/>
            <a:ext cx="2119601" cy="1399592"/>
          </a:xfrm>
          <a:prstGeom prst="rightArrow">
            <a:avLst/>
          </a:prstGeom>
          <a:solidFill>
            <a:srgbClr val="C7DDF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feld 8"/>
          <p:cNvSpPr txBox="1"/>
          <p:nvPr/>
        </p:nvSpPr>
        <p:spPr>
          <a:xfrm>
            <a:off x="7826834" y="2232951"/>
            <a:ext cx="183035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Output</a:t>
            </a:r>
          </a:p>
        </p:txBody>
      </p:sp>
      <p:sp>
        <p:nvSpPr>
          <p:cNvPr id="10" name="Rechteck 9"/>
          <p:cNvSpPr/>
          <p:nvPr/>
        </p:nvSpPr>
        <p:spPr>
          <a:xfrm>
            <a:off x="1903445" y="1437417"/>
            <a:ext cx="2528596" cy="3489649"/>
          </a:xfrm>
          <a:prstGeom prst="rect">
            <a:avLst/>
          </a:prstGeom>
          <a:noFill/>
          <a:ln w="63500">
            <a:solidFill>
              <a:srgbClr val="C2E4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feld 10"/>
          <p:cNvSpPr txBox="1"/>
          <p:nvPr/>
        </p:nvSpPr>
        <p:spPr>
          <a:xfrm>
            <a:off x="1903443" y="4230228"/>
            <a:ext cx="25285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rPr>
              <a:t>Kontrollieren</a:t>
            </a:r>
          </a:p>
        </p:txBody>
      </p:sp>
      <p:sp>
        <p:nvSpPr>
          <p:cNvPr id="12" name="Rechteck 11"/>
          <p:cNvSpPr/>
          <p:nvPr/>
        </p:nvSpPr>
        <p:spPr>
          <a:xfrm>
            <a:off x="7618448" y="1437417"/>
            <a:ext cx="2528596" cy="3489649"/>
          </a:xfrm>
          <a:prstGeom prst="rect">
            <a:avLst/>
          </a:prstGeom>
          <a:noFill/>
          <a:ln w="63500">
            <a:solidFill>
              <a:srgbClr val="C7DD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feld 12"/>
          <p:cNvSpPr txBox="1"/>
          <p:nvPr/>
        </p:nvSpPr>
        <p:spPr>
          <a:xfrm>
            <a:off x="7618447" y="4230229"/>
            <a:ext cx="25285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srgbClr val="C7DDF1"/>
                </a:solidFill>
                <a:effectLst/>
                <a:uLnTx/>
                <a:uFillTx/>
                <a:latin typeface="Franklin Gothic Demi Cond" panose="020B0706030402020204" pitchFamily="34" charset="0"/>
                <a:ea typeface="+mn-ea"/>
                <a:cs typeface="+mn-cs"/>
              </a:rPr>
              <a:t>Prüfen</a:t>
            </a:r>
          </a:p>
        </p:txBody>
      </p:sp>
      <p:sp>
        <p:nvSpPr>
          <p:cNvPr id="14" name="Textfeld 13">
            <a:extLst>
              <a:ext uri="{FF2B5EF4-FFF2-40B4-BE49-F238E27FC236}">
                <a16:creationId xmlns:a16="http://schemas.microsoft.com/office/drawing/2014/main" id="{924B9D1A-F445-4EC5-BC0D-9F806EE6B767}"/>
              </a:ext>
            </a:extLst>
          </p:cNvPr>
          <p:cNvSpPr txBox="1"/>
          <p:nvPr/>
        </p:nvSpPr>
        <p:spPr>
          <a:xfrm>
            <a:off x="1903442" y="5025763"/>
            <a:ext cx="25285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rPr>
              <a:t>Parameter</a:t>
            </a:r>
          </a:p>
        </p:txBody>
      </p:sp>
      <p:sp>
        <p:nvSpPr>
          <p:cNvPr id="15" name="Textfeld 14">
            <a:extLst>
              <a:ext uri="{FF2B5EF4-FFF2-40B4-BE49-F238E27FC236}">
                <a16:creationId xmlns:a16="http://schemas.microsoft.com/office/drawing/2014/main" id="{9E1F3CC3-AE56-4DF3-8759-42DA5492DAE6}"/>
              </a:ext>
            </a:extLst>
          </p:cNvPr>
          <p:cNvSpPr txBox="1"/>
          <p:nvPr/>
        </p:nvSpPr>
        <p:spPr>
          <a:xfrm>
            <a:off x="7547686" y="5025763"/>
            <a:ext cx="26701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err="1">
                <a:ln>
                  <a:noFill/>
                </a:ln>
                <a:solidFill>
                  <a:srgbClr val="C7DDF1"/>
                </a:solidFill>
                <a:effectLst/>
                <a:uLnTx/>
                <a:uFillTx/>
                <a:latin typeface="Franklin Gothic Demi Cond" panose="020B0706030402020204" pitchFamily="34" charset="0"/>
                <a:ea typeface="+mn-ea"/>
                <a:cs typeface="+mn-cs"/>
              </a:rPr>
              <a:t>Function</a:t>
            </a:r>
            <a:r>
              <a:rPr kumimoji="0" lang="de-DE" sz="2400" b="0" i="0" u="none" strike="noStrike" kern="1200" cap="none" spc="0" normalizeH="0" baseline="0" noProof="0" dirty="0">
                <a:ln>
                  <a:noFill/>
                </a:ln>
                <a:solidFill>
                  <a:srgbClr val="C7DDF1"/>
                </a:solidFill>
                <a:effectLst/>
                <a:uLnTx/>
                <a:uFillTx/>
                <a:latin typeface="Franklin Gothic Demi Cond" panose="020B0706030402020204" pitchFamily="34" charset="0"/>
                <a:ea typeface="+mn-ea"/>
                <a:cs typeface="+mn-cs"/>
              </a:rPr>
              <a:t>-Rückgaben</a:t>
            </a:r>
          </a:p>
        </p:txBody>
      </p:sp>
      <p:sp>
        <p:nvSpPr>
          <p:cNvPr id="16" name="Textfeld 15">
            <a:extLst>
              <a:ext uri="{FF2B5EF4-FFF2-40B4-BE49-F238E27FC236}">
                <a16:creationId xmlns:a16="http://schemas.microsoft.com/office/drawing/2014/main" id="{04C15EA2-99E4-442E-BBD0-8E59973F414A}"/>
              </a:ext>
            </a:extLst>
          </p:cNvPr>
          <p:cNvSpPr txBox="1"/>
          <p:nvPr/>
        </p:nvSpPr>
        <p:spPr>
          <a:xfrm>
            <a:off x="1903441" y="5405799"/>
            <a:ext cx="252859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rPr>
              <a:t>Tabelleninhalte</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2400" dirty="0">
                <a:solidFill>
                  <a:srgbClr val="C2E49C"/>
                </a:solidFill>
                <a:latin typeface="Franklin Gothic Demi Cond" panose="020B0706030402020204" pitchFamily="34" charset="0"/>
              </a:rPr>
              <a:t>Cursors</a:t>
            </a:r>
            <a:endParaRPr kumimoji="0" lang="de-DE" sz="2400" b="0" i="0"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endParaRPr>
          </a:p>
        </p:txBody>
      </p:sp>
      <p:sp>
        <p:nvSpPr>
          <p:cNvPr id="17" name="Textfeld 16">
            <a:extLst>
              <a:ext uri="{FF2B5EF4-FFF2-40B4-BE49-F238E27FC236}">
                <a16:creationId xmlns:a16="http://schemas.microsoft.com/office/drawing/2014/main" id="{E1FA3227-755C-42FB-AA20-7D9883A0B764}"/>
              </a:ext>
            </a:extLst>
          </p:cNvPr>
          <p:cNvSpPr txBox="1"/>
          <p:nvPr/>
        </p:nvSpPr>
        <p:spPr>
          <a:xfrm>
            <a:off x="7286459" y="5396028"/>
            <a:ext cx="319256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2400" b="0" i="0" u="none" strike="noStrike" kern="1200" cap="none" spc="0" normalizeH="0" baseline="0" noProof="0" dirty="0">
                <a:ln>
                  <a:noFill/>
                </a:ln>
                <a:solidFill>
                  <a:srgbClr val="C7DDF1"/>
                </a:solidFill>
                <a:effectLst/>
                <a:uLnTx/>
                <a:uFillTx/>
                <a:latin typeface="Franklin Gothic Demi Cond" panose="020B0706030402020204" pitchFamily="34" charset="0"/>
                <a:ea typeface="+mn-ea"/>
                <a:cs typeface="+mn-cs"/>
              </a:rPr>
              <a:t>Tabellenwerte</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2400" dirty="0">
                <a:solidFill>
                  <a:srgbClr val="C7DDF1"/>
                </a:solidFill>
                <a:latin typeface="Franklin Gothic Demi Cond" panose="020B0706030402020204" pitchFamily="34" charset="0"/>
              </a:rPr>
              <a:t>Vorhandensein von Zeilen</a:t>
            </a:r>
            <a:endParaRPr kumimoji="0" lang="de-DE" sz="2400" b="0" i="0" u="none" strike="noStrike" kern="1200" cap="none" spc="0" normalizeH="0" baseline="0" noProof="0" dirty="0">
              <a:ln>
                <a:noFill/>
              </a:ln>
              <a:solidFill>
                <a:srgbClr val="C7DDF1"/>
              </a:solidFill>
              <a:effectLst/>
              <a:uLnTx/>
              <a:uFillTx/>
              <a:latin typeface="Franklin Gothic Demi Cond" panose="020B0706030402020204" pitchFamily="34" charset="0"/>
              <a:ea typeface="+mn-ea"/>
              <a:cs typeface="+mn-cs"/>
            </a:endParaRPr>
          </a:p>
        </p:txBody>
      </p:sp>
    </p:spTree>
    <p:extLst>
      <p:ext uri="{BB962C8B-B14F-4D97-AF65-F5344CB8AC3E}">
        <p14:creationId xmlns:p14="http://schemas.microsoft.com/office/powerpoint/2010/main" val="383427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7" grpId="0"/>
      <p:bldP spid="8" grpId="0" animBg="1"/>
      <p:bldP spid="9" grpId="0"/>
      <p:bldP spid="10" grpId="0" animBg="1"/>
      <p:bldP spid="11" grpId="0"/>
      <p:bldP spid="12" grpId="0" animBg="1"/>
      <p:bldP spid="13" grpId="0"/>
      <p:bldP spid="14"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8FA3742-72EE-4942-99A9-802F43CDC7C9}"/>
              </a:ext>
            </a:extLst>
          </p:cNvPr>
          <p:cNvPicPr>
            <a:picLocks noChangeAspect="1"/>
          </p:cNvPicPr>
          <p:nvPr/>
        </p:nvPicPr>
        <p:blipFill rotWithShape="1">
          <a:blip r:embed="rId2">
            <a:extLst>
              <a:ext uri="{28A0092B-C50C-407E-A947-70E740481C1C}">
                <a14:useLocalDpi xmlns:a14="http://schemas.microsoft.com/office/drawing/2010/main" val="0"/>
              </a:ext>
            </a:extLst>
          </a:blip>
          <a:srcRect l="-41282" r="1"/>
          <a:stretch/>
        </p:blipFill>
        <p:spPr>
          <a:xfrm>
            <a:off x="-1800225" y="-42729"/>
            <a:ext cx="12700781" cy="6900729"/>
          </a:xfrm>
          <a:prstGeom prst="ellipse">
            <a:avLst/>
          </a:prstGeom>
        </p:spPr>
      </p:pic>
      <p:sp>
        <p:nvSpPr>
          <p:cNvPr id="4" name="Textfeld 3">
            <a:extLst>
              <a:ext uri="{FF2B5EF4-FFF2-40B4-BE49-F238E27FC236}">
                <a16:creationId xmlns:a16="http://schemas.microsoft.com/office/drawing/2014/main" id="{1301FD13-65BB-4B71-BDE5-B5E50EF25AA9}"/>
              </a:ext>
            </a:extLst>
          </p:cNvPr>
          <p:cNvSpPr txBox="1"/>
          <p:nvPr/>
        </p:nvSpPr>
        <p:spPr>
          <a:xfrm>
            <a:off x="824128" y="2197894"/>
            <a:ext cx="10809370" cy="2123658"/>
          </a:xfrm>
          <a:prstGeom prst="rect">
            <a:avLst/>
          </a:prstGeom>
          <a:noFill/>
        </p:spPr>
        <p:txBody>
          <a:bodyPr wrap="none" rtlCol="0">
            <a:spAutoFit/>
          </a:bodyPr>
          <a:lstStyle/>
          <a:p>
            <a:pPr algn="ctr"/>
            <a:r>
              <a:rPr lang="de-DE" sz="4800" dirty="0">
                <a:ln w="15875">
                  <a:solidFill>
                    <a:srgbClr val="FFFF00"/>
                  </a:solidFill>
                </a:ln>
                <a:latin typeface="Verdana Pro Black" panose="020B0604020202020204" pitchFamily="34" charset="0"/>
                <a:cs typeface="Biome" panose="020B0502040204020203" pitchFamily="34" charset="0"/>
              </a:rPr>
              <a:t>CONTINUOUS IMPROVEMENT</a:t>
            </a:r>
          </a:p>
          <a:p>
            <a:pPr algn="ctr"/>
            <a:r>
              <a:rPr lang="de-DE" sz="3600" dirty="0">
                <a:ln w="15875">
                  <a:solidFill>
                    <a:srgbClr val="FFFF00"/>
                  </a:solidFill>
                </a:ln>
                <a:latin typeface="Verdana Pro Black" panose="020B0604020202020204" pitchFamily="34" charset="0"/>
                <a:cs typeface="Biome" panose="020B0502040204020203" pitchFamily="34" charset="0"/>
              </a:rPr>
              <a:t>auf der </a:t>
            </a:r>
          </a:p>
          <a:p>
            <a:pPr algn="ctr"/>
            <a:r>
              <a:rPr lang="de-DE" sz="4800" dirty="0">
                <a:ln w="15875">
                  <a:solidFill>
                    <a:srgbClr val="FFFF00"/>
                  </a:solidFill>
                </a:ln>
                <a:latin typeface="Verdana Pro Black" panose="020B0604020202020204" pitchFamily="34" charset="0"/>
                <a:cs typeface="Biome" panose="020B0502040204020203" pitchFamily="34" charset="0"/>
              </a:rPr>
              <a:t>Todesstern Datenbank</a:t>
            </a:r>
          </a:p>
        </p:txBody>
      </p:sp>
    </p:spTree>
    <p:extLst>
      <p:ext uri="{BB962C8B-B14F-4D97-AF65-F5344CB8AC3E}">
        <p14:creationId xmlns:p14="http://schemas.microsoft.com/office/powerpoint/2010/main" val="2389932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263A"/>
        </a:solidFill>
        <a:effectLst/>
      </p:bgPr>
    </p:bg>
    <p:spTree>
      <p:nvGrpSpPr>
        <p:cNvPr id="1" name=""/>
        <p:cNvGrpSpPr/>
        <p:nvPr/>
      </p:nvGrpSpPr>
      <p:grpSpPr>
        <a:xfrm>
          <a:off x="0" y="0"/>
          <a:ext cx="0" cy="0"/>
          <a:chOff x="0" y="0"/>
          <a:chExt cx="0" cy="0"/>
        </a:xfrm>
      </p:grpSpPr>
      <p:sp>
        <p:nvSpPr>
          <p:cNvPr id="2" name="Textfeld 1"/>
          <p:cNvSpPr txBox="1"/>
          <p:nvPr/>
        </p:nvSpPr>
        <p:spPr>
          <a:xfrm>
            <a:off x="287695" y="289248"/>
            <a:ext cx="95747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4400" dirty="0">
                <a:solidFill>
                  <a:srgbClr val="EAA7CA"/>
                </a:solidFill>
                <a:latin typeface="Franklin Gothic Demi Cond" panose="020B0706030402020204" pitchFamily="34" charset="0"/>
              </a:rPr>
              <a:t>Smenso-Lösung: </a:t>
            </a:r>
            <a:r>
              <a:rPr lang="de-DE" sz="4400" dirty="0" err="1">
                <a:solidFill>
                  <a:srgbClr val="EAA7CA"/>
                </a:solidFill>
                <a:latin typeface="Franklin Gothic Demi Cond" panose="020B0706030402020204" pitchFamily="34" charset="0"/>
              </a:rPr>
              <a:t>utPLSQL</a:t>
            </a:r>
            <a:endParaRPr kumimoji="0" lang="de-DE" sz="4400" b="0" i="0" u="none" strike="noStrike" kern="1200" cap="none" spc="0" normalizeH="0" baseline="0" noProof="0" dirty="0">
              <a:ln>
                <a:noFill/>
              </a:ln>
              <a:solidFill>
                <a:srgbClr val="EAA7CA"/>
              </a:solidFill>
              <a:effectLst/>
              <a:uLnTx/>
              <a:uFillTx/>
              <a:latin typeface="Franklin Gothic Demi Cond" panose="020B0706030402020204" pitchFamily="34" charset="0"/>
            </a:endParaRPr>
          </a:p>
        </p:txBody>
      </p:sp>
      <p:sp>
        <p:nvSpPr>
          <p:cNvPr id="3" name="Rectangle 2">
            <a:extLst>
              <a:ext uri="{FF2B5EF4-FFF2-40B4-BE49-F238E27FC236}">
                <a16:creationId xmlns:a16="http://schemas.microsoft.com/office/drawing/2014/main" id="{0607A109-27C7-8810-41A9-4B611DB6F01C}"/>
              </a:ext>
            </a:extLst>
          </p:cNvPr>
          <p:cNvSpPr>
            <a:spLocks noChangeArrowheads="1"/>
          </p:cNvSpPr>
          <p:nvPr/>
        </p:nvSpPr>
        <p:spPr bwMode="auto">
          <a:xfrm>
            <a:off x="665018" y="1831160"/>
            <a:ext cx="10861964" cy="4031873"/>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3200" b="0" i="0" u="none" strike="noStrike" cap="none" normalizeH="0" baseline="0" dirty="0" err="1">
                <a:ln>
                  <a:noFill/>
                </a:ln>
                <a:solidFill>
                  <a:srgbClr val="CC7832"/>
                </a:solidFill>
                <a:effectLst/>
                <a:latin typeface="JetBrains Mono"/>
              </a:rPr>
              <a:t>create</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or</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replace</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package</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A9B7C6"/>
                </a:solidFill>
                <a:effectLst/>
                <a:latin typeface="JetBrains Mono"/>
              </a:rPr>
              <a:t>ut_sith_persons</a:t>
            </a:r>
            <a:r>
              <a:rPr kumimoji="0" lang="de-DE" altLang="de-DE" sz="3200" b="0" i="0" u="none" strike="noStrike" cap="none" normalizeH="0" baseline="0" dirty="0">
                <a:ln>
                  <a:noFill/>
                </a:ln>
                <a:solidFill>
                  <a:srgbClr val="A9B7C6"/>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as</a:t>
            </a:r>
            <a:br>
              <a:rPr kumimoji="0" lang="de-DE" altLang="de-DE" sz="3200" b="0" i="0" u="none" strike="noStrike" cap="none" normalizeH="0" baseline="0" dirty="0">
                <a:ln>
                  <a:noFill/>
                </a:ln>
                <a:solidFill>
                  <a:srgbClr val="CC7832"/>
                </a:solidFill>
                <a:effectLst/>
                <a:latin typeface="JetBrains Mono"/>
              </a:rPr>
            </a:b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a:ln>
                  <a:noFill/>
                </a:ln>
                <a:solidFill>
                  <a:srgbClr val="808080"/>
                </a:solidFill>
                <a:effectLst/>
                <a:latin typeface="JetBrains Mono"/>
              </a:rPr>
              <a:t>-- %</a:t>
            </a:r>
            <a:r>
              <a:rPr kumimoji="0" lang="de-DE" altLang="de-DE" sz="3200" b="0" i="0" u="none" strike="noStrike" cap="none" normalizeH="0" baseline="0" dirty="0" err="1">
                <a:ln>
                  <a:noFill/>
                </a:ln>
                <a:solidFill>
                  <a:srgbClr val="808080"/>
                </a:solidFill>
                <a:effectLst/>
                <a:latin typeface="JetBrains Mono"/>
              </a:rPr>
              <a:t>suite</a:t>
            </a:r>
            <a:br>
              <a:rPr kumimoji="0" lang="de-DE" altLang="de-DE" sz="3200" b="0" i="0" u="none" strike="noStrike" cap="none" normalizeH="0" baseline="0" dirty="0">
                <a:ln>
                  <a:noFill/>
                </a:ln>
                <a:solidFill>
                  <a:srgbClr val="808080"/>
                </a:solidFill>
                <a:effectLst/>
                <a:latin typeface="JetBrains Mono"/>
              </a:rPr>
            </a:br>
            <a:br>
              <a:rPr kumimoji="0" lang="de-DE" altLang="de-DE" sz="3200" b="0" i="0" u="none" strike="noStrike" cap="none" normalizeH="0" baseline="0" dirty="0">
                <a:ln>
                  <a:noFill/>
                </a:ln>
                <a:solidFill>
                  <a:srgbClr val="808080"/>
                </a:solidFill>
                <a:effectLst/>
                <a:latin typeface="JetBrains Mono"/>
              </a:rPr>
            </a:br>
            <a:r>
              <a:rPr kumimoji="0" lang="de-DE" altLang="de-DE" sz="3200" b="0" i="0" u="none" strike="noStrike" cap="none" normalizeH="0" baseline="0" dirty="0">
                <a:ln>
                  <a:noFill/>
                </a:ln>
                <a:solidFill>
                  <a:srgbClr val="808080"/>
                </a:solidFill>
                <a:effectLst/>
                <a:latin typeface="JetBrains Mono"/>
              </a:rPr>
              <a:t>  -- %</a:t>
            </a:r>
            <a:r>
              <a:rPr kumimoji="0" lang="de-DE" altLang="de-DE" sz="3200" b="0" i="0" u="none" strike="noStrike" cap="none" normalizeH="0" baseline="0" dirty="0" err="1">
                <a:ln>
                  <a:noFill/>
                </a:ln>
                <a:solidFill>
                  <a:srgbClr val="808080"/>
                </a:solidFill>
                <a:effectLst/>
                <a:latin typeface="JetBrains Mono"/>
              </a:rPr>
              <a:t>test</a:t>
            </a:r>
            <a:br>
              <a:rPr kumimoji="0" lang="de-DE" altLang="de-DE" sz="3200" b="0" i="0" u="none" strike="noStrike" cap="none" normalizeH="0" baseline="0" dirty="0">
                <a:ln>
                  <a:noFill/>
                </a:ln>
                <a:solidFill>
                  <a:srgbClr val="808080"/>
                </a:solidFill>
                <a:effectLst/>
                <a:latin typeface="JetBrains Mono"/>
              </a:rPr>
            </a:br>
            <a:r>
              <a:rPr kumimoji="0" lang="de-DE" altLang="de-DE" sz="3200" b="0" i="0" u="none" strike="noStrike" cap="none" normalizeH="0" baseline="0" dirty="0">
                <a:ln>
                  <a:noFill/>
                </a:ln>
                <a:solidFill>
                  <a:srgbClr val="808080"/>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procedure</a:t>
            </a:r>
            <a:r>
              <a:rPr kumimoji="0" lang="de-DE" altLang="de-DE" sz="3200" b="0" i="0" u="none" strike="noStrike" cap="none" normalizeH="0" baseline="0" dirty="0">
                <a:ln>
                  <a:noFill/>
                </a:ln>
                <a:solidFill>
                  <a:srgbClr val="CC7832"/>
                </a:solidFill>
                <a:effectLst/>
                <a:latin typeface="JetBrains Mono"/>
              </a:rPr>
              <a:t> </a:t>
            </a:r>
            <a:r>
              <a:rPr kumimoji="0" lang="de-DE" altLang="de-DE" sz="3200" b="0" i="1" u="none" strike="noStrike" cap="none" normalizeH="0" baseline="0" dirty="0" err="1">
                <a:ln>
                  <a:noFill/>
                </a:ln>
                <a:solidFill>
                  <a:srgbClr val="FFC66D"/>
                </a:solidFill>
                <a:effectLst/>
                <a:latin typeface="JetBrains Mono"/>
              </a:rPr>
              <a:t>insert_select_sith_persons</a:t>
            </a:r>
            <a:r>
              <a:rPr kumimoji="0" lang="de-DE" altLang="de-DE" sz="3200" b="0" i="0" u="none" strike="noStrike" cap="none" normalizeH="0" baseline="0" dirty="0">
                <a:ln>
                  <a:noFill/>
                </a:ln>
                <a:solidFill>
                  <a:srgbClr val="CC7832"/>
                </a:solidFill>
                <a:effectLst/>
                <a:latin typeface="JetBrains Mono"/>
              </a:rPr>
              <a:t>;</a:t>
            </a:r>
            <a:br>
              <a:rPr kumimoji="0" lang="de-DE" altLang="de-DE" sz="3200" b="0" i="0" u="none" strike="noStrike" cap="none" normalizeH="0" baseline="0" dirty="0">
                <a:ln>
                  <a:noFill/>
                </a:ln>
                <a:solidFill>
                  <a:srgbClr val="CC7832"/>
                </a:solidFill>
                <a:effectLst/>
                <a:latin typeface="JetBrains Mono"/>
              </a:rPr>
            </a:br>
            <a:br>
              <a:rPr kumimoji="0" lang="de-DE" altLang="de-DE" sz="3200" b="0" i="0" u="none" strike="noStrike" cap="none" normalizeH="0" baseline="0" dirty="0">
                <a:ln>
                  <a:noFill/>
                </a:ln>
                <a:solidFill>
                  <a:srgbClr val="CC7832"/>
                </a:solidFill>
                <a:effectLst/>
                <a:latin typeface="JetBrains Mono"/>
              </a:rPr>
            </a:br>
            <a:r>
              <a:rPr kumimoji="0" lang="de-DE" altLang="de-DE" sz="3200" b="0" i="0" u="none" strike="noStrike" cap="none" normalizeH="0" baseline="0" dirty="0">
                <a:ln>
                  <a:noFill/>
                </a:ln>
                <a:solidFill>
                  <a:srgbClr val="CC7832"/>
                </a:solidFill>
                <a:effectLst/>
                <a:latin typeface="JetBrains Mono"/>
              </a:rPr>
              <a:t>end;</a:t>
            </a:r>
            <a:br>
              <a:rPr kumimoji="0" lang="de-DE" altLang="de-DE" sz="3200" b="0" i="0" u="none" strike="noStrike" cap="none" normalizeH="0" baseline="0" dirty="0">
                <a:ln>
                  <a:noFill/>
                </a:ln>
                <a:solidFill>
                  <a:srgbClr val="CC7832"/>
                </a:solidFill>
                <a:effectLst/>
                <a:latin typeface="JetBrains Mono"/>
              </a:rPr>
            </a:br>
            <a:r>
              <a:rPr kumimoji="0" lang="de-DE" altLang="de-DE" sz="3200" b="0" i="0" u="none" strike="noStrike" cap="none" normalizeH="0" baseline="0" dirty="0">
                <a:ln>
                  <a:noFill/>
                </a:ln>
                <a:solidFill>
                  <a:srgbClr val="A9B7C6"/>
                </a:solidFill>
                <a:effectLst/>
                <a:latin typeface="JetBrains Mono"/>
              </a:rPr>
              <a:t>/</a:t>
            </a:r>
            <a:endParaRPr kumimoji="0" lang="de-DE" altLang="de-DE"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852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2263A"/>
        </a:solidFill>
        <a:effectLst/>
      </p:bgPr>
    </p:bg>
    <p:spTree>
      <p:nvGrpSpPr>
        <p:cNvPr id="1" name=""/>
        <p:cNvGrpSpPr/>
        <p:nvPr/>
      </p:nvGrpSpPr>
      <p:grpSpPr>
        <a:xfrm>
          <a:off x="0" y="0"/>
          <a:ext cx="0" cy="0"/>
          <a:chOff x="0" y="0"/>
          <a:chExt cx="0" cy="0"/>
        </a:xfrm>
      </p:grpSpPr>
      <p:sp>
        <p:nvSpPr>
          <p:cNvPr id="2" name="Textfeld 1"/>
          <p:cNvSpPr txBox="1"/>
          <p:nvPr/>
        </p:nvSpPr>
        <p:spPr>
          <a:xfrm>
            <a:off x="287695" y="289248"/>
            <a:ext cx="95747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4400" dirty="0">
                <a:solidFill>
                  <a:srgbClr val="EAA7CA"/>
                </a:solidFill>
                <a:latin typeface="Franklin Gothic Demi Cond" panose="020B0706030402020204" pitchFamily="34" charset="0"/>
              </a:rPr>
              <a:t>Smenso-Lösung: </a:t>
            </a:r>
            <a:r>
              <a:rPr lang="de-DE" sz="4400" dirty="0" err="1">
                <a:solidFill>
                  <a:srgbClr val="EAA7CA"/>
                </a:solidFill>
                <a:latin typeface="Franklin Gothic Demi Cond" panose="020B0706030402020204" pitchFamily="34" charset="0"/>
              </a:rPr>
              <a:t>utPLSQL</a:t>
            </a:r>
            <a:endParaRPr kumimoji="0" lang="de-DE" sz="4400" b="0" i="0" u="none" strike="noStrike" kern="1200" cap="none" spc="0" normalizeH="0" baseline="0" noProof="0" dirty="0">
              <a:ln>
                <a:noFill/>
              </a:ln>
              <a:solidFill>
                <a:srgbClr val="EAA7CA"/>
              </a:solidFill>
              <a:effectLst/>
              <a:uLnTx/>
              <a:uFillTx/>
              <a:latin typeface="Franklin Gothic Demi Cond" panose="020B0706030402020204" pitchFamily="34" charset="0"/>
            </a:endParaRPr>
          </a:p>
        </p:txBody>
      </p:sp>
      <p:sp>
        <p:nvSpPr>
          <p:cNvPr id="3" name="Rectangle 2">
            <a:extLst>
              <a:ext uri="{FF2B5EF4-FFF2-40B4-BE49-F238E27FC236}">
                <a16:creationId xmlns:a16="http://schemas.microsoft.com/office/drawing/2014/main" id="{0607A109-27C7-8810-41A9-4B611DB6F01C}"/>
              </a:ext>
            </a:extLst>
          </p:cNvPr>
          <p:cNvSpPr>
            <a:spLocks noChangeArrowheads="1"/>
          </p:cNvSpPr>
          <p:nvPr/>
        </p:nvSpPr>
        <p:spPr bwMode="auto">
          <a:xfrm>
            <a:off x="665018" y="1338718"/>
            <a:ext cx="10861964" cy="5016758"/>
          </a:xfrm>
          <a:prstGeom prst="rect">
            <a:avLst/>
          </a:prstGeom>
          <a:solidFill>
            <a:schemeClr val="tx1"/>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3200" b="0" i="0" u="none" strike="noStrike" cap="none" normalizeH="0" baseline="0" dirty="0" err="1">
                <a:ln>
                  <a:noFill/>
                </a:ln>
                <a:solidFill>
                  <a:srgbClr val="CC7832"/>
                </a:solidFill>
                <a:effectLst/>
                <a:latin typeface="JetBrains Mono"/>
              </a:rPr>
              <a:t>procedure</a:t>
            </a:r>
            <a:r>
              <a:rPr kumimoji="0" lang="de-DE" altLang="de-DE" sz="3200" b="0" i="0" u="none" strike="noStrike" cap="none" normalizeH="0" baseline="0" dirty="0">
                <a:ln>
                  <a:noFill/>
                </a:ln>
                <a:solidFill>
                  <a:srgbClr val="CC7832"/>
                </a:solidFill>
                <a:effectLst/>
                <a:latin typeface="JetBrains Mono"/>
              </a:rPr>
              <a:t> </a:t>
            </a:r>
            <a:r>
              <a:rPr kumimoji="0" lang="de-DE" altLang="de-DE" sz="3200" b="0" i="1" u="none" strike="noStrike" cap="none" normalizeH="0" baseline="0" dirty="0" err="1">
                <a:ln>
                  <a:noFill/>
                </a:ln>
                <a:solidFill>
                  <a:srgbClr val="FFC66D"/>
                </a:solidFill>
                <a:effectLst/>
                <a:latin typeface="JetBrains Mono"/>
              </a:rPr>
              <a:t>insert_select_sith_persons</a:t>
            </a:r>
            <a:r>
              <a:rPr kumimoji="0" lang="de-DE" altLang="de-DE" sz="3200" b="0" i="1" u="none" strike="noStrike" cap="none" normalizeH="0" baseline="0" dirty="0">
                <a:ln>
                  <a:noFill/>
                </a:ln>
                <a:solidFill>
                  <a:srgbClr val="FFC66D"/>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as</a:t>
            </a:r>
            <a:br>
              <a:rPr kumimoji="0" lang="de-DE" altLang="de-DE" sz="3200" b="0" i="0" u="none" strike="noStrike" cap="none" normalizeH="0" baseline="0" dirty="0">
                <a:ln>
                  <a:noFill/>
                </a:ln>
                <a:solidFill>
                  <a:srgbClr val="CC7832"/>
                </a:solidFill>
                <a:effectLst/>
                <a:latin typeface="JetBrains Mono"/>
              </a:rPr>
            </a:b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A9B7C6"/>
                </a:solidFill>
                <a:effectLst/>
                <a:latin typeface="JetBrains Mono"/>
              </a:rPr>
              <a:t>l_row</a:t>
            </a:r>
            <a:r>
              <a:rPr kumimoji="0" lang="de-DE" altLang="de-DE" sz="3200" b="0" i="0" u="none" strike="noStrike" cap="none" normalizeH="0" baseline="0" dirty="0">
                <a:ln>
                  <a:noFill/>
                </a:ln>
                <a:solidFill>
                  <a:srgbClr val="A9B7C6"/>
                </a:solidFill>
                <a:effectLst/>
                <a:latin typeface="JetBrains Mono"/>
              </a:rPr>
              <a:t> </a:t>
            </a:r>
            <a:r>
              <a:rPr kumimoji="0" lang="de-DE" altLang="de-DE" sz="3200" b="0" i="0" u="none" strike="noStrike" cap="none" normalizeH="0" baseline="0" dirty="0" err="1">
                <a:ln>
                  <a:noFill/>
                </a:ln>
                <a:solidFill>
                  <a:srgbClr val="A9B7C6"/>
                </a:solidFill>
                <a:effectLst/>
                <a:latin typeface="JetBrains Mono"/>
              </a:rPr>
              <a:t>sith_persons%</a:t>
            </a:r>
            <a:r>
              <a:rPr kumimoji="0" lang="de-DE" altLang="de-DE" sz="3200" b="0" i="0" u="none" strike="noStrike" cap="none" normalizeH="0" baseline="0" dirty="0" err="1">
                <a:ln>
                  <a:noFill/>
                </a:ln>
                <a:solidFill>
                  <a:srgbClr val="CC7832"/>
                </a:solidFill>
                <a:effectLst/>
                <a:latin typeface="JetBrains Mono"/>
              </a:rPr>
              <a:t>rowtype</a:t>
            </a:r>
            <a:r>
              <a:rPr kumimoji="0" lang="de-DE" altLang="de-DE" sz="3200" b="0" i="0" u="none" strike="noStrike" cap="none" normalizeH="0" baseline="0" dirty="0">
                <a:ln>
                  <a:noFill/>
                </a:ln>
                <a:solidFill>
                  <a:srgbClr val="CC7832"/>
                </a:solidFill>
                <a:effectLst/>
                <a:latin typeface="JetBrains Mono"/>
              </a:rPr>
              <a:t>;</a:t>
            </a:r>
            <a:br>
              <a:rPr kumimoji="0" lang="de-DE" altLang="de-DE" sz="3200" b="0" i="0" u="none" strike="noStrike" cap="none" normalizeH="0" baseline="0" dirty="0">
                <a:ln>
                  <a:noFill/>
                </a:ln>
                <a:solidFill>
                  <a:srgbClr val="CC7832"/>
                </a:solidFill>
                <a:effectLst/>
                <a:latin typeface="JetBrains Mono"/>
              </a:rPr>
            </a:br>
            <a:r>
              <a:rPr kumimoji="0" lang="de-DE" altLang="de-DE" sz="3200" b="0" i="0" u="none" strike="noStrike" cap="none" normalizeH="0" baseline="0" dirty="0" err="1">
                <a:ln>
                  <a:noFill/>
                </a:ln>
                <a:solidFill>
                  <a:srgbClr val="CC7832"/>
                </a:solidFill>
                <a:effectLst/>
                <a:latin typeface="JetBrains Mono"/>
              </a:rPr>
              <a:t>begin</a:t>
            </a:r>
            <a:br>
              <a:rPr kumimoji="0" lang="de-DE" altLang="de-DE" sz="3200" b="0" i="0" u="none" strike="noStrike" cap="none" normalizeH="0" baseline="0" dirty="0">
                <a:ln>
                  <a:noFill/>
                </a:ln>
                <a:solidFill>
                  <a:srgbClr val="CC7832"/>
                </a:solidFill>
                <a:effectLst/>
                <a:latin typeface="JetBrains Mono"/>
              </a:rPr>
            </a:b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insert</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into</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A9B7C6"/>
                </a:solidFill>
                <a:effectLst/>
                <a:latin typeface="JetBrains Mono"/>
              </a:rPr>
              <a:t>sith_persons</a:t>
            </a:r>
            <a:r>
              <a:rPr kumimoji="0" lang="de-DE" altLang="de-DE" sz="3200" b="0" i="0" u="none" strike="noStrike" cap="none" normalizeH="0" baseline="0" dirty="0">
                <a:ln>
                  <a:noFill/>
                </a:ln>
                <a:solidFill>
                  <a:srgbClr val="A9B7C6"/>
                </a:solidFill>
                <a:effectLst/>
                <a:latin typeface="JetBrains Mono"/>
              </a:rPr>
              <a:t> (</a:t>
            </a:r>
            <a:r>
              <a:rPr kumimoji="0" lang="de-DE" altLang="de-DE" sz="3200" b="0" i="0" u="none" strike="noStrike" cap="none" normalizeH="0" baseline="0" dirty="0" err="1">
                <a:ln>
                  <a:noFill/>
                </a:ln>
                <a:solidFill>
                  <a:srgbClr val="9876AA"/>
                </a:solidFill>
                <a:effectLst/>
                <a:latin typeface="JetBrains Mono"/>
              </a:rPr>
              <a:t>name</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9876AA"/>
                </a:solidFill>
                <a:effectLst/>
                <a:latin typeface="JetBrains Mono"/>
              </a:rPr>
              <a:t>alive</a:t>
            </a:r>
            <a:r>
              <a:rPr kumimoji="0" lang="de-DE" altLang="de-DE" sz="3200" b="0" i="0" u="none" strike="noStrike" cap="none" normalizeH="0" baseline="0" dirty="0">
                <a:ln>
                  <a:noFill/>
                </a:ln>
                <a:solidFill>
                  <a:srgbClr val="A9B7C6"/>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values</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a:ln>
                  <a:noFill/>
                </a:ln>
                <a:solidFill>
                  <a:srgbClr val="A9B7C6"/>
                </a:solidFill>
                <a:effectLst/>
                <a:latin typeface="JetBrains Mono"/>
              </a:rPr>
              <a:t>(</a:t>
            </a:r>
            <a:r>
              <a:rPr kumimoji="0" lang="de-DE" altLang="de-DE" sz="3200" b="0" i="0" u="none" strike="noStrike" cap="none" normalizeH="0" baseline="0" dirty="0">
                <a:ln>
                  <a:noFill/>
                </a:ln>
                <a:solidFill>
                  <a:srgbClr val="6A8759"/>
                </a:solidFill>
                <a:effectLst/>
                <a:latin typeface="JetBrains Mono"/>
              </a:rPr>
              <a:t>'Darth Sam'</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a:ln>
                  <a:noFill/>
                </a:ln>
                <a:solidFill>
                  <a:srgbClr val="6897BB"/>
                </a:solidFill>
                <a:effectLst/>
                <a:latin typeface="JetBrains Mono"/>
              </a:rPr>
              <a:t>0</a:t>
            </a:r>
            <a:r>
              <a:rPr kumimoji="0" lang="de-DE" altLang="de-DE" sz="3200" b="0" i="0" u="none" strike="noStrike" cap="none" normalizeH="0" baseline="0" dirty="0">
                <a:ln>
                  <a:noFill/>
                </a:ln>
                <a:solidFill>
                  <a:srgbClr val="A9B7C6"/>
                </a:solidFill>
                <a:effectLst/>
                <a:latin typeface="JetBrains Mono"/>
              </a:rPr>
              <a:t>)</a:t>
            </a:r>
            <a:r>
              <a:rPr kumimoji="0" lang="de-DE" altLang="de-DE" sz="3200" b="0" i="0" u="none" strike="noStrike" cap="none" normalizeH="0" baseline="0" dirty="0">
                <a:ln>
                  <a:noFill/>
                </a:ln>
                <a:solidFill>
                  <a:srgbClr val="CC7832"/>
                </a:solidFill>
                <a:effectLst/>
                <a:latin typeface="JetBrains Mono"/>
              </a:rPr>
              <a:t>;</a:t>
            </a:r>
            <a:br>
              <a:rPr kumimoji="0" lang="de-DE" altLang="de-DE" sz="3200" b="0" i="0" u="none" strike="noStrike" cap="none" normalizeH="0" baseline="0" dirty="0">
                <a:ln>
                  <a:noFill/>
                </a:ln>
                <a:solidFill>
                  <a:srgbClr val="CC7832"/>
                </a:solidFill>
                <a:effectLst/>
                <a:latin typeface="JetBrains Mono"/>
              </a:rPr>
            </a:br>
            <a:br>
              <a:rPr kumimoji="0" lang="de-DE" altLang="de-DE" sz="3200" b="0" i="0" u="none" strike="noStrike" cap="none" normalizeH="0" baseline="0" dirty="0">
                <a:ln>
                  <a:noFill/>
                </a:ln>
                <a:solidFill>
                  <a:srgbClr val="808080"/>
                </a:solidFill>
                <a:effectLst/>
                <a:latin typeface="JetBrains Mono"/>
              </a:rPr>
            </a:br>
            <a:r>
              <a:rPr kumimoji="0" lang="de-DE" altLang="de-DE" sz="3200" b="0" i="0" u="none" strike="noStrike" cap="none" normalizeH="0" baseline="0" dirty="0">
                <a:ln>
                  <a:noFill/>
                </a:ln>
                <a:solidFill>
                  <a:srgbClr val="808080"/>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select</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a:ln>
                  <a:noFill/>
                </a:ln>
                <a:solidFill>
                  <a:srgbClr val="FFC66D"/>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into</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A9B7C6"/>
                </a:solidFill>
                <a:effectLst/>
                <a:latin typeface="JetBrains Mono"/>
              </a:rPr>
              <a:t>l_row</a:t>
            </a:r>
            <a:r>
              <a:rPr kumimoji="0" lang="de-DE" altLang="de-DE" sz="3200" b="0" i="0" u="none" strike="noStrike" cap="none" normalizeH="0" baseline="0" dirty="0">
                <a:ln>
                  <a:noFill/>
                </a:ln>
                <a:solidFill>
                  <a:srgbClr val="A9B7C6"/>
                </a:solidFill>
                <a:effectLst/>
                <a:latin typeface="JetBrains Mono"/>
              </a:rPr>
              <a:t> </a:t>
            </a:r>
            <a:r>
              <a:rPr kumimoji="0" lang="de-DE" altLang="de-DE" sz="3200" b="0" i="0" u="none" strike="noStrike" cap="none" normalizeH="0" baseline="0" dirty="0" err="1">
                <a:ln>
                  <a:noFill/>
                </a:ln>
                <a:solidFill>
                  <a:srgbClr val="CC7832"/>
                </a:solidFill>
                <a:effectLst/>
                <a:latin typeface="JetBrains Mono"/>
              </a:rPr>
              <a:t>from</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A9B7C6"/>
                </a:solidFill>
                <a:effectLst/>
                <a:latin typeface="JetBrains Mono"/>
              </a:rPr>
              <a:t>sith_persons</a:t>
            </a:r>
            <a:r>
              <a:rPr kumimoji="0" lang="de-DE" altLang="de-DE" sz="3200" b="0" i="0" u="none" strike="noStrike" cap="none" normalizeH="0" baseline="0" dirty="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3200" dirty="0">
                <a:solidFill>
                  <a:srgbClr val="A9B7C6"/>
                </a:solidFill>
                <a:latin typeface="JetBrains Mono"/>
              </a:rPr>
              <a:t>        </a:t>
            </a:r>
            <a:r>
              <a:rPr kumimoji="0" lang="de-DE" altLang="de-DE" sz="3200" b="0" i="0" u="none" strike="noStrike" cap="none" normalizeH="0" baseline="0" dirty="0" err="1">
                <a:ln>
                  <a:noFill/>
                </a:ln>
                <a:solidFill>
                  <a:srgbClr val="CC7832"/>
                </a:solidFill>
                <a:effectLst/>
                <a:latin typeface="JetBrains Mono"/>
              </a:rPr>
              <a:t>where</a:t>
            </a: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9876AA"/>
                </a:solidFill>
                <a:effectLst/>
                <a:latin typeface="JetBrains Mono"/>
              </a:rPr>
              <a:t>name</a:t>
            </a:r>
            <a:r>
              <a:rPr kumimoji="0" lang="de-DE" altLang="de-DE" sz="3200" b="0" i="0" u="none" strike="noStrike" cap="none" normalizeH="0" baseline="0" dirty="0">
                <a:ln>
                  <a:noFill/>
                </a:ln>
                <a:solidFill>
                  <a:srgbClr val="9876AA"/>
                </a:solidFill>
                <a:effectLst/>
                <a:latin typeface="JetBrains Mono"/>
              </a:rPr>
              <a:t> </a:t>
            </a:r>
            <a:r>
              <a:rPr kumimoji="0" lang="de-DE" altLang="de-DE" sz="3200" b="0" i="0" u="none" strike="noStrike" cap="none" normalizeH="0" baseline="0" dirty="0">
                <a:ln>
                  <a:noFill/>
                </a:ln>
                <a:solidFill>
                  <a:srgbClr val="A9B7C6"/>
                </a:solidFill>
                <a:effectLst/>
                <a:latin typeface="JetBrains Mono"/>
              </a:rPr>
              <a:t>= </a:t>
            </a:r>
            <a:r>
              <a:rPr kumimoji="0" lang="de-DE" altLang="de-DE" sz="3200" b="0" i="0" u="none" strike="noStrike" cap="none" normalizeH="0" baseline="0" dirty="0">
                <a:ln>
                  <a:noFill/>
                </a:ln>
                <a:solidFill>
                  <a:srgbClr val="6A8759"/>
                </a:solidFill>
                <a:effectLst/>
                <a:latin typeface="JetBrains Mono"/>
              </a:rPr>
              <a:t>'Darth Sam'</a:t>
            </a:r>
            <a:r>
              <a:rPr kumimoji="0" lang="de-DE" altLang="de-DE" sz="3200" b="0" i="0" u="none" strike="noStrike" cap="none" normalizeH="0" baseline="0" dirty="0">
                <a:ln>
                  <a:noFill/>
                </a:ln>
                <a:solidFill>
                  <a:srgbClr val="CC7832"/>
                </a:solidFill>
                <a:effectLst/>
                <a:latin typeface="JetBrains Mono"/>
              </a:rPr>
              <a:t>;</a:t>
            </a:r>
            <a:br>
              <a:rPr kumimoji="0" lang="de-DE" altLang="de-DE" sz="3200" b="0" i="0" u="none" strike="noStrike" cap="none" normalizeH="0" baseline="0" dirty="0">
                <a:ln>
                  <a:noFill/>
                </a:ln>
                <a:solidFill>
                  <a:srgbClr val="CC7832"/>
                </a:solidFill>
                <a:effectLst/>
                <a:latin typeface="JetBrains Mono"/>
              </a:rPr>
            </a:b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A9B7C6"/>
                </a:solidFill>
                <a:effectLst/>
                <a:latin typeface="JetBrains Mono"/>
              </a:rPr>
              <a:t>ut.</a:t>
            </a:r>
            <a:r>
              <a:rPr kumimoji="0" lang="de-DE" altLang="de-DE" sz="3200" b="0" i="1" u="none" strike="noStrike" cap="none" normalizeH="0" baseline="0" dirty="0" err="1">
                <a:ln>
                  <a:noFill/>
                </a:ln>
                <a:solidFill>
                  <a:srgbClr val="FFC66D"/>
                </a:solidFill>
                <a:effectLst/>
                <a:latin typeface="JetBrains Mono"/>
              </a:rPr>
              <a:t>expect</a:t>
            </a:r>
            <a:r>
              <a:rPr kumimoji="0" lang="de-DE" altLang="de-DE" sz="3200" b="0" i="0" u="none" strike="noStrike" cap="none" normalizeH="0" baseline="0" dirty="0">
                <a:ln>
                  <a:noFill/>
                </a:ln>
                <a:solidFill>
                  <a:srgbClr val="A9B7C6"/>
                </a:solidFill>
                <a:effectLst/>
                <a:latin typeface="JetBrains Mono"/>
              </a:rPr>
              <a:t>(l_row.</a:t>
            </a:r>
            <a:r>
              <a:rPr kumimoji="0" lang="de-DE" altLang="de-DE" sz="3200" b="0" i="0" u="none" strike="noStrike" cap="none" normalizeH="0" baseline="0" dirty="0">
                <a:ln>
                  <a:noFill/>
                </a:ln>
                <a:solidFill>
                  <a:srgbClr val="9876AA"/>
                </a:solidFill>
                <a:effectLst/>
                <a:latin typeface="JetBrains Mono"/>
              </a:rPr>
              <a:t>id</a:t>
            </a:r>
            <a:r>
              <a:rPr kumimoji="0" lang="de-DE" altLang="de-DE" sz="3200" b="0" i="0" u="none" strike="noStrike" cap="none" normalizeH="0" baseline="0" dirty="0">
                <a:ln>
                  <a:noFill/>
                </a:ln>
                <a:solidFill>
                  <a:srgbClr val="A9B7C6"/>
                </a:solidFill>
                <a:effectLst/>
                <a:latin typeface="JetBrains Mono"/>
              </a:rPr>
              <a:t>).</a:t>
            </a:r>
            <a:r>
              <a:rPr kumimoji="0" lang="de-DE" altLang="de-DE" sz="3200" b="0" i="1" u="none" strike="noStrike" cap="none" normalizeH="0" baseline="0" dirty="0" err="1">
                <a:ln>
                  <a:noFill/>
                </a:ln>
                <a:solidFill>
                  <a:srgbClr val="FFC66D"/>
                </a:solidFill>
                <a:effectLst/>
                <a:latin typeface="JetBrains Mono"/>
              </a:rPr>
              <a:t>to_be_greater_than</a:t>
            </a:r>
            <a:r>
              <a:rPr kumimoji="0" lang="de-DE" altLang="de-DE" sz="3200" b="0" i="0" u="none" strike="noStrike" cap="none" normalizeH="0" baseline="0" dirty="0">
                <a:ln>
                  <a:noFill/>
                </a:ln>
                <a:solidFill>
                  <a:srgbClr val="A9B7C6"/>
                </a:solidFill>
                <a:effectLst/>
                <a:latin typeface="JetBrains Mono"/>
              </a:rPr>
              <a:t>(</a:t>
            </a:r>
            <a:r>
              <a:rPr kumimoji="0" lang="de-DE" altLang="de-DE" sz="3200" b="0" i="0" u="none" strike="noStrike" cap="none" normalizeH="0" baseline="0" dirty="0">
                <a:ln>
                  <a:noFill/>
                </a:ln>
                <a:solidFill>
                  <a:srgbClr val="6897BB"/>
                </a:solidFill>
                <a:effectLst/>
                <a:latin typeface="JetBrains Mono"/>
              </a:rPr>
              <a:t>0</a:t>
            </a:r>
            <a:r>
              <a:rPr kumimoji="0" lang="de-DE" altLang="de-DE" sz="3200" b="0" i="0" u="none" strike="noStrike" cap="none" normalizeH="0" baseline="0" dirty="0">
                <a:ln>
                  <a:noFill/>
                </a:ln>
                <a:solidFill>
                  <a:srgbClr val="A9B7C6"/>
                </a:solidFill>
                <a:effectLst/>
                <a:latin typeface="JetBrains Mono"/>
              </a:rPr>
              <a:t>)</a:t>
            </a:r>
            <a:r>
              <a:rPr kumimoji="0" lang="de-DE" altLang="de-DE" sz="3200" b="0" i="0" u="none" strike="noStrike" cap="none" normalizeH="0" baseline="0" dirty="0">
                <a:ln>
                  <a:noFill/>
                </a:ln>
                <a:solidFill>
                  <a:srgbClr val="CC7832"/>
                </a:solidFill>
                <a:effectLst/>
                <a:latin typeface="JetBrains Mono"/>
              </a:rPr>
              <a:t>;</a:t>
            </a:r>
            <a:br>
              <a:rPr kumimoji="0" lang="de-DE" altLang="de-DE" sz="3200" b="0" i="0" u="none" strike="noStrike" cap="none" normalizeH="0" baseline="0" dirty="0">
                <a:ln>
                  <a:noFill/>
                </a:ln>
                <a:solidFill>
                  <a:srgbClr val="CC7832"/>
                </a:solidFill>
                <a:effectLst/>
                <a:latin typeface="JetBrains Mono"/>
              </a:rPr>
            </a:br>
            <a:r>
              <a:rPr kumimoji="0" lang="de-DE" altLang="de-DE" sz="3200" b="0" i="0" u="none" strike="noStrike" cap="none" normalizeH="0" baseline="0" dirty="0">
                <a:ln>
                  <a:noFill/>
                </a:ln>
                <a:solidFill>
                  <a:srgbClr val="CC7832"/>
                </a:solidFill>
                <a:effectLst/>
                <a:latin typeface="JetBrains Mono"/>
              </a:rPr>
              <a:t>    </a:t>
            </a:r>
            <a:r>
              <a:rPr kumimoji="0" lang="de-DE" altLang="de-DE" sz="3200" b="0" i="0" u="none" strike="noStrike" cap="none" normalizeH="0" baseline="0" dirty="0" err="1">
                <a:ln>
                  <a:noFill/>
                </a:ln>
                <a:solidFill>
                  <a:srgbClr val="A9B7C6"/>
                </a:solidFill>
                <a:effectLst/>
                <a:latin typeface="JetBrains Mono"/>
              </a:rPr>
              <a:t>ut.</a:t>
            </a:r>
            <a:r>
              <a:rPr kumimoji="0" lang="de-DE" altLang="de-DE" sz="3200" b="0" i="1" u="none" strike="noStrike" cap="none" normalizeH="0" baseline="0" dirty="0" err="1">
                <a:ln>
                  <a:noFill/>
                </a:ln>
                <a:solidFill>
                  <a:srgbClr val="FFC66D"/>
                </a:solidFill>
                <a:effectLst/>
                <a:latin typeface="JetBrains Mono"/>
              </a:rPr>
              <a:t>expect</a:t>
            </a:r>
            <a:r>
              <a:rPr kumimoji="0" lang="de-DE" altLang="de-DE" sz="3200" b="0" i="0" u="none" strike="noStrike" cap="none" normalizeH="0" baseline="0" dirty="0">
                <a:ln>
                  <a:noFill/>
                </a:ln>
                <a:solidFill>
                  <a:srgbClr val="A9B7C6"/>
                </a:solidFill>
                <a:effectLst/>
                <a:latin typeface="JetBrains Mono"/>
              </a:rPr>
              <a:t>(</a:t>
            </a:r>
            <a:r>
              <a:rPr kumimoji="0" lang="de-DE" altLang="de-DE" sz="3200" b="0" i="0" u="none" strike="noStrike" cap="none" normalizeH="0" baseline="0" dirty="0" err="1">
                <a:ln>
                  <a:noFill/>
                </a:ln>
                <a:solidFill>
                  <a:srgbClr val="A9B7C6"/>
                </a:solidFill>
                <a:effectLst/>
                <a:latin typeface="JetBrains Mono"/>
              </a:rPr>
              <a:t>l_row.</a:t>
            </a:r>
            <a:r>
              <a:rPr kumimoji="0" lang="de-DE" altLang="de-DE" sz="3200" b="0" i="0" u="none" strike="noStrike" cap="none" normalizeH="0" baseline="0" dirty="0" err="1">
                <a:ln>
                  <a:noFill/>
                </a:ln>
                <a:solidFill>
                  <a:srgbClr val="9876AA"/>
                </a:solidFill>
                <a:effectLst/>
                <a:latin typeface="JetBrains Mono"/>
              </a:rPr>
              <a:t>alive</a:t>
            </a:r>
            <a:r>
              <a:rPr kumimoji="0" lang="de-DE" altLang="de-DE" sz="3200" b="0" i="0" u="none" strike="noStrike" cap="none" normalizeH="0" baseline="0" dirty="0">
                <a:ln>
                  <a:noFill/>
                </a:ln>
                <a:solidFill>
                  <a:srgbClr val="A9B7C6"/>
                </a:solidFill>
                <a:effectLst/>
                <a:latin typeface="JetBrains Mono"/>
              </a:rPr>
              <a:t>).</a:t>
            </a:r>
            <a:r>
              <a:rPr kumimoji="0" lang="de-DE" altLang="de-DE" sz="3200" b="0" i="1" u="none" strike="noStrike" cap="none" normalizeH="0" baseline="0" dirty="0" err="1">
                <a:ln>
                  <a:noFill/>
                </a:ln>
                <a:solidFill>
                  <a:srgbClr val="FFC66D"/>
                </a:solidFill>
                <a:effectLst/>
                <a:latin typeface="JetBrains Mono"/>
              </a:rPr>
              <a:t>to_equal</a:t>
            </a:r>
            <a:r>
              <a:rPr kumimoji="0" lang="de-DE" altLang="de-DE" sz="3200" b="0" i="0" u="none" strike="noStrike" cap="none" normalizeH="0" baseline="0" dirty="0">
                <a:ln>
                  <a:noFill/>
                </a:ln>
                <a:solidFill>
                  <a:srgbClr val="A9B7C6"/>
                </a:solidFill>
                <a:effectLst/>
                <a:latin typeface="JetBrains Mono"/>
              </a:rPr>
              <a:t>(</a:t>
            </a:r>
            <a:r>
              <a:rPr kumimoji="0" lang="de-DE" altLang="de-DE" sz="3200" b="0" i="0" u="none" strike="noStrike" cap="none" normalizeH="0" baseline="0" dirty="0">
                <a:ln>
                  <a:noFill/>
                </a:ln>
                <a:solidFill>
                  <a:srgbClr val="6897BB"/>
                </a:solidFill>
                <a:effectLst/>
                <a:latin typeface="JetBrains Mono"/>
              </a:rPr>
              <a:t>0</a:t>
            </a:r>
            <a:r>
              <a:rPr kumimoji="0" lang="de-DE" altLang="de-DE" sz="3200" b="0" i="0" u="none" strike="noStrike" cap="none" normalizeH="0" baseline="0" dirty="0">
                <a:ln>
                  <a:noFill/>
                </a:ln>
                <a:solidFill>
                  <a:srgbClr val="A9B7C6"/>
                </a:solidFill>
                <a:effectLst/>
                <a:latin typeface="JetBrains Mono"/>
              </a:rPr>
              <a:t>)</a:t>
            </a:r>
            <a:r>
              <a:rPr kumimoji="0" lang="de-DE" altLang="de-DE" sz="3200" b="0" i="0" u="none" strike="noStrike" cap="none" normalizeH="0" baseline="0" dirty="0">
                <a:ln>
                  <a:noFill/>
                </a:ln>
                <a:solidFill>
                  <a:srgbClr val="CC7832"/>
                </a:solidFill>
                <a:effectLst/>
                <a:latin typeface="JetBrains Mono"/>
              </a:rPr>
              <a:t>;</a:t>
            </a:r>
            <a:br>
              <a:rPr kumimoji="0" lang="de-DE" altLang="de-DE" sz="3200" b="0" i="0" u="none" strike="noStrike" cap="none" normalizeH="0" baseline="0" dirty="0">
                <a:ln>
                  <a:noFill/>
                </a:ln>
                <a:solidFill>
                  <a:srgbClr val="CC7832"/>
                </a:solidFill>
                <a:effectLst/>
                <a:latin typeface="JetBrains Mono"/>
              </a:rPr>
            </a:br>
            <a:r>
              <a:rPr kumimoji="0" lang="de-DE" altLang="de-DE" sz="3200" b="0" i="0" u="none" strike="noStrike" cap="none" normalizeH="0" baseline="0" dirty="0">
                <a:ln>
                  <a:noFill/>
                </a:ln>
                <a:solidFill>
                  <a:srgbClr val="CC7832"/>
                </a:solidFill>
                <a:effectLst/>
                <a:latin typeface="JetBrains Mono"/>
              </a:rPr>
              <a:t>end;</a:t>
            </a:r>
            <a:endParaRPr kumimoji="0" lang="de-DE" altLang="de-DE"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7473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2263A"/>
        </a:solidFill>
        <a:effectLst/>
      </p:bgPr>
    </p:bg>
    <p:spTree>
      <p:nvGrpSpPr>
        <p:cNvPr id="1" name=""/>
        <p:cNvGrpSpPr/>
        <p:nvPr/>
      </p:nvGrpSpPr>
      <p:grpSpPr>
        <a:xfrm>
          <a:off x="0" y="0"/>
          <a:ext cx="0" cy="0"/>
          <a:chOff x="0" y="0"/>
          <a:chExt cx="0" cy="0"/>
        </a:xfrm>
      </p:grpSpPr>
      <p:sp>
        <p:nvSpPr>
          <p:cNvPr id="2" name="Textfeld 1"/>
          <p:cNvSpPr txBox="1"/>
          <p:nvPr/>
        </p:nvSpPr>
        <p:spPr>
          <a:xfrm>
            <a:off x="287695" y="289248"/>
            <a:ext cx="95747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4400" dirty="0">
                <a:solidFill>
                  <a:srgbClr val="EAA7CA"/>
                </a:solidFill>
                <a:latin typeface="Franklin Gothic Demi Cond" panose="020B0706030402020204" pitchFamily="34" charset="0"/>
              </a:rPr>
              <a:t>Smenso-Lösung: </a:t>
            </a:r>
            <a:r>
              <a:rPr lang="de-DE" sz="4400" dirty="0" err="1">
                <a:solidFill>
                  <a:srgbClr val="EAA7CA"/>
                </a:solidFill>
                <a:latin typeface="Franklin Gothic Demi Cond" panose="020B0706030402020204" pitchFamily="34" charset="0"/>
              </a:rPr>
              <a:t>utPLSQL</a:t>
            </a:r>
            <a:endParaRPr kumimoji="0" lang="de-DE" sz="4400" b="0" i="0" u="none" strike="noStrike" kern="1200" cap="none" spc="0" normalizeH="0" baseline="0" noProof="0" dirty="0">
              <a:ln>
                <a:noFill/>
              </a:ln>
              <a:solidFill>
                <a:srgbClr val="EAA7CA"/>
              </a:solidFill>
              <a:effectLst/>
              <a:uLnTx/>
              <a:uFillTx/>
              <a:latin typeface="Franklin Gothic Demi Cond" panose="020B0706030402020204" pitchFamily="34" charset="0"/>
            </a:endParaRPr>
          </a:p>
        </p:txBody>
      </p:sp>
      <p:sp>
        <p:nvSpPr>
          <p:cNvPr id="5" name="Textfeld 4">
            <a:extLst>
              <a:ext uri="{FF2B5EF4-FFF2-40B4-BE49-F238E27FC236}">
                <a16:creationId xmlns:a16="http://schemas.microsoft.com/office/drawing/2014/main" id="{E75826A4-57E7-35D3-4BA3-7311CF01E55E}"/>
              </a:ext>
            </a:extLst>
          </p:cNvPr>
          <p:cNvSpPr txBox="1"/>
          <p:nvPr/>
        </p:nvSpPr>
        <p:spPr>
          <a:xfrm>
            <a:off x="828675" y="1302126"/>
            <a:ext cx="10534650" cy="5266626"/>
          </a:xfrm>
          <a:prstGeom prst="rect">
            <a:avLst/>
          </a:prstGeom>
          <a:solidFill>
            <a:schemeClr val="tx1"/>
          </a:solidFill>
        </p:spPr>
        <p:txBody>
          <a:bodyPr wrap="square">
            <a:noAutofit/>
          </a:bodyPr>
          <a:lstStyle/>
          <a:p>
            <a:r>
              <a:rPr lang="de-DE" sz="2400" dirty="0">
                <a:solidFill>
                  <a:schemeClr val="bg1"/>
                </a:solidFill>
                <a:latin typeface="Consolas" panose="020B0609020204030204" pitchFamily="49" charset="0"/>
              </a:rPr>
              <a:t>&gt; </a:t>
            </a:r>
            <a:r>
              <a:rPr lang="de-DE" sz="2400" dirty="0" err="1">
                <a:solidFill>
                  <a:schemeClr val="bg1"/>
                </a:solidFill>
                <a:latin typeface="Consolas" panose="020B0609020204030204" pitchFamily="49" charset="0"/>
              </a:rPr>
              <a:t>utplsql</a:t>
            </a:r>
            <a:r>
              <a:rPr lang="de-DE" sz="2400" dirty="0">
                <a:solidFill>
                  <a:schemeClr val="bg1"/>
                </a:solidFill>
                <a:latin typeface="Consolas" panose="020B0609020204030204" pitchFamily="49" charset="0"/>
              </a:rPr>
              <a:t> </a:t>
            </a:r>
            <a:r>
              <a:rPr lang="de-DE" sz="2400" dirty="0" err="1">
                <a:solidFill>
                  <a:schemeClr val="bg1"/>
                </a:solidFill>
                <a:latin typeface="Consolas" panose="020B0609020204030204" pitchFamily="49" charset="0"/>
              </a:rPr>
              <a:t>run</a:t>
            </a:r>
            <a:r>
              <a:rPr lang="de-DE" sz="2400" dirty="0">
                <a:solidFill>
                  <a:schemeClr val="bg1"/>
                </a:solidFill>
                <a:latin typeface="Consolas" panose="020B0609020204030204" pitchFamily="49" charset="0"/>
              </a:rPr>
              <a:t> </a:t>
            </a:r>
            <a:r>
              <a:rPr lang="de-DE" sz="2400" dirty="0" err="1">
                <a:solidFill>
                  <a:schemeClr val="bg1"/>
                </a:solidFill>
                <a:latin typeface="Consolas" panose="020B0609020204030204" pitchFamily="49" charset="0"/>
              </a:rPr>
              <a:t>deathstar</a:t>
            </a:r>
            <a:r>
              <a:rPr lang="de-DE" sz="2400" dirty="0">
                <a:solidFill>
                  <a:schemeClr val="bg1"/>
                </a:solidFill>
                <a:latin typeface="Consolas" panose="020B0609020204030204" pitchFamily="49" charset="0"/>
              </a:rPr>
              <a:t>/deathstar@localhost:1523/XE  -c</a:t>
            </a:r>
          </a:p>
          <a:p>
            <a:endParaRPr lang="de-DE" sz="2400" dirty="0">
              <a:solidFill>
                <a:schemeClr val="bg1"/>
              </a:solidFill>
              <a:latin typeface="Consolas" panose="020B0609020204030204" pitchFamily="49" charset="0"/>
            </a:endParaRPr>
          </a:p>
          <a:p>
            <a:r>
              <a:rPr lang="de-DE" sz="2400" dirty="0">
                <a:solidFill>
                  <a:schemeClr val="bg1"/>
                </a:solidFill>
                <a:latin typeface="Consolas" panose="020B0609020204030204" pitchFamily="49" charset="0"/>
              </a:rPr>
              <a:t>--------------------------------------</a:t>
            </a:r>
          </a:p>
          <a:p>
            <a:r>
              <a:rPr lang="de-DE" sz="2400" dirty="0">
                <a:solidFill>
                  <a:schemeClr val="bg1"/>
                </a:solidFill>
                <a:latin typeface="Consolas" panose="020B0609020204030204" pitchFamily="49" charset="0"/>
              </a:rPr>
              <a:t>Running on </a:t>
            </a:r>
            <a:r>
              <a:rPr lang="de-DE" sz="2400" dirty="0" err="1">
                <a:solidFill>
                  <a:schemeClr val="bg1"/>
                </a:solidFill>
                <a:latin typeface="Consolas" panose="020B0609020204030204" pitchFamily="49" charset="0"/>
              </a:rPr>
              <a:t>utPLSQL</a:t>
            </a:r>
            <a:r>
              <a:rPr lang="de-DE" sz="2400" dirty="0">
                <a:solidFill>
                  <a:schemeClr val="bg1"/>
                </a:solidFill>
                <a:latin typeface="Consolas" panose="020B0609020204030204" pitchFamily="49" charset="0"/>
              </a:rPr>
              <a:t> v3.1.12.3589</a:t>
            </a:r>
          </a:p>
          <a:p>
            <a:r>
              <a:rPr lang="de-DE" sz="2400" dirty="0" err="1">
                <a:solidFill>
                  <a:schemeClr val="bg1"/>
                </a:solidFill>
                <a:latin typeface="Consolas" panose="020B0609020204030204" pitchFamily="49" charset="0"/>
              </a:rPr>
              <a:t>Initializing</a:t>
            </a:r>
            <a:r>
              <a:rPr lang="de-DE" sz="2400" dirty="0">
                <a:solidFill>
                  <a:schemeClr val="bg1"/>
                </a:solidFill>
                <a:latin typeface="Consolas" panose="020B0609020204030204" pitchFamily="49" charset="0"/>
              </a:rPr>
              <a:t> </a:t>
            </a:r>
            <a:r>
              <a:rPr lang="de-DE" sz="2400" dirty="0" err="1">
                <a:solidFill>
                  <a:schemeClr val="bg1"/>
                </a:solidFill>
                <a:latin typeface="Consolas" panose="020B0609020204030204" pitchFamily="49" charset="0"/>
              </a:rPr>
              <a:t>reporters</a:t>
            </a:r>
            <a:endParaRPr lang="de-DE" sz="2400" dirty="0">
              <a:solidFill>
                <a:schemeClr val="bg1"/>
              </a:solidFill>
              <a:latin typeface="Consolas" panose="020B0609020204030204" pitchFamily="49" charset="0"/>
            </a:endParaRPr>
          </a:p>
          <a:p>
            <a:r>
              <a:rPr lang="de-DE" sz="2400" dirty="0">
                <a:solidFill>
                  <a:schemeClr val="bg1"/>
                </a:solidFill>
                <a:latin typeface="Consolas" panose="020B0609020204030204" pitchFamily="49" charset="0"/>
              </a:rPr>
              <a:t>Running </a:t>
            </a:r>
            <a:r>
              <a:rPr lang="de-DE" sz="2400" dirty="0" err="1">
                <a:solidFill>
                  <a:schemeClr val="bg1"/>
                </a:solidFill>
                <a:latin typeface="Consolas" panose="020B0609020204030204" pitchFamily="49" charset="0"/>
              </a:rPr>
              <a:t>tests</a:t>
            </a:r>
            <a:endParaRPr lang="de-DE" sz="2400" dirty="0">
              <a:solidFill>
                <a:schemeClr val="bg1"/>
              </a:solidFill>
              <a:latin typeface="Consolas" panose="020B0609020204030204" pitchFamily="49" charset="0"/>
            </a:endParaRPr>
          </a:p>
          <a:p>
            <a:r>
              <a:rPr lang="de-DE" sz="2400" dirty="0" err="1">
                <a:solidFill>
                  <a:schemeClr val="bg1"/>
                </a:solidFill>
                <a:latin typeface="Consolas" panose="020B0609020204030204" pitchFamily="49" charset="0"/>
              </a:rPr>
              <a:t>ut_sith_persons</a:t>
            </a:r>
            <a:endParaRPr lang="de-DE" sz="2400" dirty="0">
              <a:solidFill>
                <a:schemeClr val="bg1"/>
              </a:solidFill>
              <a:latin typeface="Consolas" panose="020B0609020204030204" pitchFamily="49" charset="0"/>
            </a:endParaRPr>
          </a:p>
          <a:p>
            <a:r>
              <a:rPr lang="de-DE" sz="2400" dirty="0">
                <a:solidFill>
                  <a:srgbClr val="00B050"/>
                </a:solidFill>
                <a:latin typeface="Consolas" panose="020B0609020204030204" pitchFamily="49" charset="0"/>
              </a:rPr>
              <a:t>  </a:t>
            </a:r>
            <a:r>
              <a:rPr lang="de-DE" sz="2400" dirty="0" err="1">
                <a:solidFill>
                  <a:srgbClr val="00B050"/>
                </a:solidFill>
                <a:latin typeface="Consolas" panose="020B0609020204030204" pitchFamily="49" charset="0"/>
              </a:rPr>
              <a:t>insert_select_sith_persons</a:t>
            </a:r>
            <a:r>
              <a:rPr lang="de-DE" sz="2400" dirty="0">
                <a:solidFill>
                  <a:srgbClr val="00B050"/>
                </a:solidFill>
                <a:latin typeface="Consolas" panose="020B0609020204030204" pitchFamily="49" charset="0"/>
              </a:rPr>
              <a:t> [,002 sec]</a:t>
            </a:r>
          </a:p>
          <a:p>
            <a:endParaRPr lang="de-DE" sz="2400" dirty="0">
              <a:solidFill>
                <a:schemeClr val="bg1"/>
              </a:solidFill>
              <a:latin typeface="Consolas" panose="020B0609020204030204" pitchFamily="49" charset="0"/>
            </a:endParaRPr>
          </a:p>
          <a:p>
            <a:r>
              <a:rPr lang="de-DE" sz="2400" dirty="0" err="1">
                <a:solidFill>
                  <a:schemeClr val="bg1"/>
                </a:solidFill>
                <a:latin typeface="Consolas" panose="020B0609020204030204" pitchFamily="49" charset="0"/>
              </a:rPr>
              <a:t>Finished</a:t>
            </a:r>
            <a:r>
              <a:rPr lang="de-DE" sz="2400" dirty="0">
                <a:solidFill>
                  <a:schemeClr val="bg1"/>
                </a:solidFill>
                <a:latin typeface="Consolas" panose="020B0609020204030204" pitchFamily="49" charset="0"/>
              </a:rPr>
              <a:t> in ,003507 </a:t>
            </a:r>
            <a:r>
              <a:rPr lang="de-DE" sz="2400" dirty="0" err="1">
                <a:solidFill>
                  <a:schemeClr val="bg1"/>
                </a:solidFill>
                <a:latin typeface="Consolas" panose="020B0609020204030204" pitchFamily="49" charset="0"/>
              </a:rPr>
              <a:t>seconds</a:t>
            </a:r>
            <a:endParaRPr lang="de-DE" sz="2400" dirty="0">
              <a:solidFill>
                <a:schemeClr val="bg1"/>
              </a:solidFill>
              <a:latin typeface="Consolas" panose="020B0609020204030204" pitchFamily="49" charset="0"/>
            </a:endParaRPr>
          </a:p>
          <a:p>
            <a:r>
              <a:rPr lang="de-DE" sz="2400" dirty="0">
                <a:solidFill>
                  <a:srgbClr val="00B050"/>
                </a:solidFill>
                <a:latin typeface="Consolas" panose="020B0609020204030204" pitchFamily="49" charset="0"/>
              </a:rPr>
              <a:t>1 </a:t>
            </a:r>
            <a:r>
              <a:rPr lang="de-DE" sz="2400" dirty="0" err="1">
                <a:solidFill>
                  <a:srgbClr val="00B050"/>
                </a:solidFill>
                <a:latin typeface="Consolas" panose="020B0609020204030204" pitchFamily="49" charset="0"/>
              </a:rPr>
              <a:t>tests</a:t>
            </a:r>
            <a:r>
              <a:rPr lang="de-DE" sz="2400" dirty="0">
                <a:solidFill>
                  <a:srgbClr val="00B050"/>
                </a:solidFill>
                <a:latin typeface="Consolas" panose="020B0609020204030204" pitchFamily="49" charset="0"/>
              </a:rPr>
              <a:t>, 0 </a:t>
            </a:r>
            <a:r>
              <a:rPr lang="de-DE" sz="2400" dirty="0" err="1">
                <a:solidFill>
                  <a:srgbClr val="00B050"/>
                </a:solidFill>
                <a:latin typeface="Consolas" panose="020B0609020204030204" pitchFamily="49" charset="0"/>
              </a:rPr>
              <a:t>failed</a:t>
            </a:r>
            <a:r>
              <a:rPr lang="de-DE" sz="2400" dirty="0">
                <a:solidFill>
                  <a:srgbClr val="00B050"/>
                </a:solidFill>
                <a:latin typeface="Consolas" panose="020B0609020204030204" pitchFamily="49" charset="0"/>
              </a:rPr>
              <a:t>, 0 </a:t>
            </a:r>
            <a:r>
              <a:rPr lang="de-DE" sz="2400" dirty="0" err="1">
                <a:solidFill>
                  <a:srgbClr val="00B050"/>
                </a:solidFill>
                <a:latin typeface="Consolas" panose="020B0609020204030204" pitchFamily="49" charset="0"/>
              </a:rPr>
              <a:t>errored</a:t>
            </a:r>
            <a:r>
              <a:rPr lang="de-DE" sz="2400" dirty="0">
                <a:solidFill>
                  <a:srgbClr val="00B050"/>
                </a:solidFill>
                <a:latin typeface="Consolas" panose="020B0609020204030204" pitchFamily="49" charset="0"/>
              </a:rPr>
              <a:t>, 0 disabled, 0 </a:t>
            </a:r>
            <a:r>
              <a:rPr lang="de-DE" sz="2400" dirty="0" err="1">
                <a:solidFill>
                  <a:srgbClr val="00B050"/>
                </a:solidFill>
                <a:latin typeface="Consolas" panose="020B0609020204030204" pitchFamily="49" charset="0"/>
              </a:rPr>
              <a:t>warning</a:t>
            </a:r>
            <a:r>
              <a:rPr lang="de-DE" sz="2400" dirty="0">
                <a:solidFill>
                  <a:srgbClr val="00B050"/>
                </a:solidFill>
                <a:latin typeface="Consolas" panose="020B0609020204030204" pitchFamily="49" charset="0"/>
              </a:rPr>
              <a:t>(s)</a:t>
            </a:r>
          </a:p>
          <a:p>
            <a:endParaRPr lang="de-DE" sz="2400" dirty="0">
              <a:solidFill>
                <a:schemeClr val="bg1"/>
              </a:solidFill>
              <a:latin typeface="Consolas" panose="020B0609020204030204" pitchFamily="49" charset="0"/>
            </a:endParaRPr>
          </a:p>
          <a:p>
            <a:r>
              <a:rPr lang="de-DE" sz="2400" dirty="0">
                <a:solidFill>
                  <a:schemeClr val="bg1"/>
                </a:solidFill>
                <a:latin typeface="Consolas" panose="020B0609020204030204" pitchFamily="49" charset="0"/>
              </a:rPr>
              <a:t>--------------------------------------</a:t>
            </a:r>
          </a:p>
          <a:p>
            <a:r>
              <a:rPr lang="de-DE" sz="2400" dirty="0">
                <a:solidFill>
                  <a:schemeClr val="bg1"/>
                </a:solidFill>
                <a:latin typeface="Consolas" panose="020B0609020204030204" pitchFamily="49" charset="0"/>
              </a:rPr>
              <a:t>All </a:t>
            </a:r>
            <a:r>
              <a:rPr lang="de-DE" sz="2400" dirty="0" err="1">
                <a:solidFill>
                  <a:schemeClr val="bg1"/>
                </a:solidFill>
                <a:latin typeface="Consolas" panose="020B0609020204030204" pitchFamily="49" charset="0"/>
              </a:rPr>
              <a:t>tests</a:t>
            </a:r>
            <a:r>
              <a:rPr lang="de-DE" sz="2400" dirty="0">
                <a:solidFill>
                  <a:schemeClr val="bg1"/>
                </a:solidFill>
                <a:latin typeface="Consolas" panose="020B0609020204030204" pitchFamily="49" charset="0"/>
              </a:rPr>
              <a:t> </a:t>
            </a:r>
            <a:r>
              <a:rPr lang="de-DE" sz="2400" dirty="0" err="1">
                <a:solidFill>
                  <a:schemeClr val="bg1"/>
                </a:solidFill>
                <a:latin typeface="Consolas" panose="020B0609020204030204" pitchFamily="49" charset="0"/>
              </a:rPr>
              <a:t>done</a:t>
            </a:r>
            <a:r>
              <a:rPr lang="de-DE" sz="24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629628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Kuchen, Stück, klein, Schokolade enthält.&#10;&#10;Automatisch generierte Beschreibung">
            <a:extLst>
              <a:ext uri="{FF2B5EF4-FFF2-40B4-BE49-F238E27FC236}">
                <a16:creationId xmlns:a16="http://schemas.microsoft.com/office/drawing/2014/main" id="{CFD7E359-7071-4D7B-BE81-8F625A7E61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0404"/>
            <a:ext cx="12192000" cy="8138808"/>
          </a:xfrm>
          <a:prstGeom prst="rect">
            <a:avLst/>
          </a:prstGeom>
        </p:spPr>
      </p:pic>
      <p:sp>
        <p:nvSpPr>
          <p:cNvPr id="4" name="Rechteck 3">
            <a:extLst>
              <a:ext uri="{FF2B5EF4-FFF2-40B4-BE49-F238E27FC236}">
                <a16:creationId xmlns:a16="http://schemas.microsoft.com/office/drawing/2014/main" id="{F42EA614-54B3-47D6-906D-96BD56E78353}"/>
              </a:ext>
            </a:extLst>
          </p:cNvPr>
          <p:cNvSpPr/>
          <p:nvPr/>
        </p:nvSpPr>
        <p:spPr>
          <a:xfrm>
            <a:off x="8395820" y="6292334"/>
            <a:ext cx="3642151" cy="369332"/>
          </a:xfrm>
          <a:prstGeom prst="rect">
            <a:avLst/>
          </a:prstGeom>
        </p:spPr>
        <p:txBody>
          <a:bodyPr wrap="none">
            <a:spAutoFit/>
          </a:bodyPr>
          <a:lstStyle/>
          <a:p>
            <a:r>
              <a:rPr lang="en-US" dirty="0">
                <a:solidFill>
                  <a:schemeClr val="bg1"/>
                </a:solidFill>
              </a:rPr>
              <a:t>Photo by </a:t>
            </a:r>
            <a:r>
              <a:rPr lang="en-US" dirty="0">
                <a:solidFill>
                  <a:schemeClr val="bg1"/>
                </a:solidFill>
                <a:hlinkClick r:id="rId3">
                  <a:extLst>
                    <a:ext uri="{A12FA001-AC4F-418D-AE19-62706E023703}">
                      <ahyp:hlinkClr xmlns:ahyp="http://schemas.microsoft.com/office/drawing/2018/hyperlinkcolor" val="tx"/>
                    </a:ext>
                  </a:extLst>
                </a:hlinkClick>
              </a:rPr>
              <a:t>Daniel Cheung</a:t>
            </a:r>
            <a:r>
              <a:rPr lang="en-US" dirty="0">
                <a:solidFill>
                  <a:schemeClr val="bg1"/>
                </a:solidFill>
              </a:rPr>
              <a:t> on </a:t>
            </a:r>
            <a:r>
              <a:rPr lang="en-US" dirty="0" err="1">
                <a:solidFill>
                  <a:schemeClr val="bg1"/>
                </a:solidFill>
                <a:hlinkClick r:id="rId4">
                  <a:extLst>
                    <a:ext uri="{A12FA001-AC4F-418D-AE19-62706E023703}">
                      <ahyp:hlinkClr xmlns:ahyp="http://schemas.microsoft.com/office/drawing/2018/hyperlinkcolor" val="tx"/>
                    </a:ext>
                  </a:extLst>
                </a:hlinkClick>
              </a:rPr>
              <a:t>Unsplash</a:t>
            </a:r>
            <a:endParaRPr lang="de-DE" dirty="0">
              <a:solidFill>
                <a:schemeClr val="bg1"/>
              </a:solidFill>
            </a:endParaRPr>
          </a:p>
        </p:txBody>
      </p:sp>
      <p:sp>
        <p:nvSpPr>
          <p:cNvPr id="7" name="Rechteck 6">
            <a:extLst>
              <a:ext uri="{FF2B5EF4-FFF2-40B4-BE49-F238E27FC236}">
                <a16:creationId xmlns:a16="http://schemas.microsoft.com/office/drawing/2014/main" id="{06CB9226-FE1E-4559-A5F9-5DCBA84B5229}"/>
              </a:ext>
            </a:extLst>
          </p:cNvPr>
          <p:cNvSpPr/>
          <p:nvPr/>
        </p:nvSpPr>
        <p:spPr>
          <a:xfrm>
            <a:off x="194388" y="201839"/>
            <a:ext cx="11583482" cy="132343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err="1">
                <a:ln>
                  <a:solidFill>
                    <a:srgbClr val="FFFF00"/>
                  </a:solidFill>
                </a:ln>
                <a:solidFill>
                  <a:prstClr val="black"/>
                </a:solidFill>
                <a:effectLst/>
                <a:uLnTx/>
                <a:uFillTx/>
                <a:latin typeface="Franklin Gothic Demi Cond" panose="020B0706030402020204" pitchFamily="34" charset="0"/>
                <a:ea typeface="+mn-ea"/>
                <a:cs typeface="+mn-cs"/>
              </a:rPr>
              <a:t>Wir</a:t>
            </a:r>
            <a:r>
              <a:rPr kumimoji="0" lang="en-US" sz="8000" b="0" i="0" u="none" strike="noStrike" kern="1200" cap="none" spc="0" normalizeH="0" baseline="0" noProof="0" dirty="0">
                <a:ln>
                  <a:solidFill>
                    <a:srgbClr val="FFFF00"/>
                  </a:solidFill>
                </a:ln>
                <a:solidFill>
                  <a:prstClr val="black"/>
                </a:solidFill>
                <a:effectLst/>
                <a:uLnTx/>
                <a:uFillTx/>
                <a:latin typeface="Franklin Gothic Demi Cond" panose="020B0706030402020204" pitchFamily="34" charset="0"/>
                <a:ea typeface="+mn-ea"/>
                <a:cs typeface="+mn-cs"/>
              </a:rPr>
              <a:t> </a:t>
            </a:r>
            <a:r>
              <a:rPr kumimoji="0" lang="en-US" sz="8000" b="0" i="0" u="none" strike="noStrike" kern="1200" cap="none" spc="0" normalizeH="0" baseline="0" noProof="0" dirty="0" err="1">
                <a:ln>
                  <a:solidFill>
                    <a:srgbClr val="FFFF00"/>
                  </a:solidFill>
                </a:ln>
                <a:solidFill>
                  <a:prstClr val="black"/>
                </a:solidFill>
                <a:effectLst/>
                <a:uLnTx/>
                <a:uFillTx/>
                <a:latin typeface="Franklin Gothic Demi Cond" panose="020B0706030402020204" pitchFamily="34" charset="0"/>
                <a:ea typeface="+mn-ea"/>
                <a:cs typeface="+mn-cs"/>
              </a:rPr>
              <a:t>brauchen</a:t>
            </a:r>
            <a:r>
              <a:rPr kumimoji="0" lang="en-US" sz="8000" b="0" i="0" u="none" strike="noStrike" kern="1200" cap="none" spc="0" normalizeH="0" baseline="0" noProof="0" dirty="0">
                <a:ln>
                  <a:solidFill>
                    <a:srgbClr val="FFFF00"/>
                  </a:solidFill>
                </a:ln>
                <a:solidFill>
                  <a:prstClr val="black"/>
                </a:solidFill>
                <a:effectLst/>
                <a:uLnTx/>
                <a:uFillTx/>
                <a:latin typeface="Franklin Gothic Demi Cond" panose="020B0706030402020204" pitchFamily="34" charset="0"/>
                <a:ea typeface="+mn-ea"/>
                <a:cs typeface="+mn-cs"/>
              </a:rPr>
              <a:t> </a:t>
            </a:r>
            <a:r>
              <a:rPr kumimoji="0" lang="en-US" sz="8000" b="0" i="0" u="none" strike="noStrike" kern="1200" cap="none" spc="0" normalizeH="0" baseline="0" noProof="0" dirty="0" err="1">
                <a:ln>
                  <a:solidFill>
                    <a:srgbClr val="FFFF00"/>
                  </a:solidFill>
                </a:ln>
                <a:solidFill>
                  <a:prstClr val="black"/>
                </a:solidFill>
                <a:effectLst/>
                <a:uLnTx/>
                <a:uFillTx/>
                <a:latin typeface="Franklin Gothic Demi Cond" panose="020B0706030402020204" pitchFamily="34" charset="0"/>
                <a:ea typeface="+mn-ea"/>
                <a:cs typeface="+mn-cs"/>
              </a:rPr>
              <a:t>eine</a:t>
            </a:r>
            <a:r>
              <a:rPr kumimoji="0" lang="en-US" sz="8000" b="0" i="0" u="none" strike="noStrike" kern="1200" cap="none" spc="0" normalizeH="0" baseline="0" noProof="0" dirty="0">
                <a:ln>
                  <a:solidFill>
                    <a:srgbClr val="FFFF00"/>
                  </a:solidFill>
                </a:ln>
                <a:solidFill>
                  <a:prstClr val="black"/>
                </a:solidFill>
                <a:effectLst/>
                <a:uLnTx/>
                <a:uFillTx/>
                <a:latin typeface="Franklin Gothic Demi Cond" panose="020B0706030402020204" pitchFamily="34" charset="0"/>
                <a:ea typeface="+mn-ea"/>
                <a:cs typeface="+mn-cs"/>
              </a:rPr>
              <a:t> Sandbox</a:t>
            </a:r>
            <a:endParaRPr kumimoji="0" lang="de-DE" sz="8000" b="0" i="0" u="none" strike="noStrike" kern="1200" cap="none" spc="0" normalizeH="0" baseline="0" noProof="0" dirty="0">
              <a:ln>
                <a:solidFill>
                  <a:srgbClr val="FFFF00"/>
                </a:solidFill>
              </a:ln>
              <a:solidFill>
                <a:prstClr val="black"/>
              </a:solidFill>
              <a:effectLst/>
              <a:uLnTx/>
              <a:uFillTx/>
              <a:latin typeface="Franklin Gothic Demi Cond" panose="020B0706030402020204" pitchFamily="34" charset="0"/>
              <a:ea typeface="+mn-ea"/>
              <a:cs typeface="+mn-cs"/>
            </a:endParaRPr>
          </a:p>
        </p:txBody>
      </p:sp>
    </p:spTree>
    <p:extLst>
      <p:ext uri="{BB962C8B-B14F-4D97-AF65-F5344CB8AC3E}">
        <p14:creationId xmlns:p14="http://schemas.microsoft.com/office/powerpoint/2010/main" val="2096026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E69B1-790A-4DBE-97F4-34643111AE17}"/>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Lokaler SQL Server 2019 in Docker</a:t>
            </a:r>
          </a:p>
        </p:txBody>
      </p:sp>
      <p:sp>
        <p:nvSpPr>
          <p:cNvPr id="3" name="Rechteck 2">
            <a:extLst>
              <a:ext uri="{FF2B5EF4-FFF2-40B4-BE49-F238E27FC236}">
                <a16:creationId xmlns:a16="http://schemas.microsoft.com/office/drawing/2014/main" id="{78B1A3AB-DFC5-4959-9C18-8CF3EA84A9B7}"/>
              </a:ext>
            </a:extLst>
          </p:cNvPr>
          <p:cNvSpPr/>
          <p:nvPr/>
        </p:nvSpPr>
        <p:spPr>
          <a:xfrm>
            <a:off x="367366" y="1490008"/>
            <a:ext cx="11457265" cy="1938992"/>
          </a:xfrm>
          <a:prstGeom prst="rect">
            <a:avLst/>
          </a:prstGeom>
        </p:spPr>
        <p:txBody>
          <a:bodyPr wrap="square">
            <a:spAutoFit/>
          </a:bodyPr>
          <a:lstStyle/>
          <a:p>
            <a:r>
              <a:rPr lang="de-DE" sz="2400" dirty="0">
                <a:solidFill>
                  <a:schemeClr val="bg1"/>
                </a:solidFill>
                <a:latin typeface="Consolas" panose="020B0609020204030204" pitchFamily="49" charset="0"/>
              </a:rPr>
              <a:t>&gt; </a:t>
            </a:r>
            <a:r>
              <a:rPr lang="de-DE" altLang="de-DE" sz="2400" dirty="0" err="1">
                <a:solidFill>
                  <a:schemeClr val="bg1"/>
                </a:solidFill>
                <a:latin typeface="Consolas" panose="020B0609020204030204" pitchFamily="49" charset="0"/>
              </a:rPr>
              <a:t>docker</a:t>
            </a:r>
            <a:r>
              <a:rPr lang="de-DE" altLang="de-DE" sz="2400" dirty="0">
                <a:solidFill>
                  <a:schemeClr val="bg1"/>
                </a:solidFill>
                <a:latin typeface="Consolas" panose="020B0609020204030204" pitchFamily="49" charset="0"/>
              </a:rPr>
              <a:t> pull mcr.microsoft.com/</a:t>
            </a:r>
            <a:r>
              <a:rPr lang="de-DE" altLang="de-DE" sz="2400" dirty="0" err="1">
                <a:solidFill>
                  <a:schemeClr val="bg1"/>
                </a:solidFill>
                <a:latin typeface="Consolas" panose="020B0609020204030204" pitchFamily="49" charset="0"/>
              </a:rPr>
              <a:t>mssql</a:t>
            </a:r>
            <a:r>
              <a:rPr lang="de-DE" altLang="de-DE" sz="2400" dirty="0">
                <a:solidFill>
                  <a:schemeClr val="bg1"/>
                </a:solidFill>
                <a:latin typeface="Consolas" panose="020B0609020204030204" pitchFamily="49" charset="0"/>
              </a:rPr>
              <a:t>/server:2019-CU3-ubuntu-18.04 </a:t>
            </a:r>
          </a:p>
          <a:p>
            <a:endParaRPr lang="de-DE" sz="2400" dirty="0">
              <a:solidFill>
                <a:schemeClr val="bg1"/>
              </a:solidFill>
              <a:latin typeface="Consolas" panose="020B0609020204030204" pitchFamily="49" charset="0"/>
            </a:endParaRPr>
          </a:p>
          <a:p>
            <a:r>
              <a:rPr lang="de-DE" sz="2400" dirty="0">
                <a:solidFill>
                  <a:schemeClr val="bg1"/>
                </a:solidFill>
                <a:latin typeface="Consolas" panose="020B0609020204030204" pitchFamily="49" charset="0"/>
              </a:rPr>
              <a:t>&gt; </a:t>
            </a:r>
            <a:r>
              <a:rPr lang="de-DE" altLang="de-DE" sz="2400" dirty="0" err="1">
                <a:solidFill>
                  <a:schemeClr val="bg1"/>
                </a:solidFill>
                <a:latin typeface="Consolas" panose="020B0609020204030204" pitchFamily="49" charset="0"/>
              </a:rPr>
              <a:t>docker</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run</a:t>
            </a:r>
            <a:r>
              <a:rPr lang="de-DE" altLang="de-DE" sz="2400" dirty="0">
                <a:solidFill>
                  <a:schemeClr val="bg1"/>
                </a:solidFill>
                <a:latin typeface="Consolas" panose="020B0609020204030204" pitchFamily="49" charset="0"/>
              </a:rPr>
              <a:t> -e "ACCEPT_EULA=Y" -e "SA_PASSWORD=Strong@Passw0rd" \</a:t>
            </a:r>
            <a:br>
              <a:rPr lang="de-DE" altLang="de-DE" sz="2400" dirty="0">
                <a:solidFill>
                  <a:schemeClr val="bg1"/>
                </a:solidFill>
                <a:latin typeface="Consolas" panose="020B0609020204030204" pitchFamily="49" charset="0"/>
              </a:rPr>
            </a:br>
            <a:r>
              <a:rPr lang="de-DE" altLang="de-DE" sz="2400" dirty="0">
                <a:solidFill>
                  <a:schemeClr val="bg1"/>
                </a:solidFill>
                <a:latin typeface="Consolas" panose="020B0609020204030204" pitchFamily="49" charset="0"/>
              </a:rPr>
              <a:t> -p 1433:1433 --name sql1 \</a:t>
            </a:r>
            <a:br>
              <a:rPr lang="de-DE" altLang="de-DE" sz="2400" dirty="0">
                <a:solidFill>
                  <a:schemeClr val="bg1"/>
                </a:solidFill>
                <a:latin typeface="Consolas" panose="020B0609020204030204" pitchFamily="49" charset="0"/>
              </a:rPr>
            </a:br>
            <a:r>
              <a:rPr lang="de-DE" altLang="de-DE" sz="2400" dirty="0">
                <a:solidFill>
                  <a:schemeClr val="bg1"/>
                </a:solidFill>
                <a:latin typeface="Consolas" panose="020B0609020204030204" pitchFamily="49" charset="0"/>
              </a:rPr>
              <a:t> -d mcr.microsoft.com/</a:t>
            </a:r>
            <a:r>
              <a:rPr lang="de-DE" altLang="de-DE" sz="2400" dirty="0" err="1">
                <a:solidFill>
                  <a:schemeClr val="bg1"/>
                </a:solidFill>
                <a:latin typeface="Consolas" panose="020B0609020204030204" pitchFamily="49" charset="0"/>
              </a:rPr>
              <a:t>mssql</a:t>
            </a:r>
            <a:r>
              <a:rPr lang="de-DE" altLang="de-DE" sz="2400" dirty="0">
                <a:solidFill>
                  <a:schemeClr val="bg1"/>
                </a:solidFill>
                <a:latin typeface="Consolas" panose="020B0609020204030204" pitchFamily="49" charset="0"/>
              </a:rPr>
              <a:t>/server:2019-CU3-ubuntu-18.04 </a:t>
            </a:r>
          </a:p>
        </p:txBody>
      </p:sp>
      <p:sp>
        <p:nvSpPr>
          <p:cNvPr id="6" name="Rechteck 5">
            <a:extLst>
              <a:ext uri="{FF2B5EF4-FFF2-40B4-BE49-F238E27FC236}">
                <a16:creationId xmlns:a16="http://schemas.microsoft.com/office/drawing/2014/main" id="{6AC7DBE5-897F-4036-8D92-7AE83B067F63}"/>
              </a:ext>
            </a:extLst>
          </p:cNvPr>
          <p:cNvSpPr/>
          <p:nvPr/>
        </p:nvSpPr>
        <p:spPr>
          <a:xfrm>
            <a:off x="4886324" y="5410200"/>
            <a:ext cx="2419350" cy="952500"/>
          </a:xfrm>
          <a:prstGeom prst="rect">
            <a:avLst/>
          </a:prstGeom>
          <a:solidFill>
            <a:srgbClr val="C2E49C"/>
          </a:solidFill>
          <a:ln w="25400" cap="rnd">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chemeClr val="accent6">
                    <a:lumMod val="75000"/>
                  </a:schemeClr>
                </a:solidFill>
                <a:latin typeface="Franklin Gothic Demi Cond" panose="020B0706030402020204" pitchFamily="34" charset="0"/>
              </a:rPr>
              <a:t>Done</a:t>
            </a:r>
            <a:endParaRPr lang="de-DE" sz="3600" dirty="0">
              <a:solidFill>
                <a:schemeClr val="accent6">
                  <a:lumMod val="75000"/>
                </a:schemeClr>
              </a:solidFill>
              <a:latin typeface="Franklin Gothic Demi Cond" panose="020B0706030402020204" pitchFamily="34" charset="0"/>
            </a:endParaRPr>
          </a:p>
        </p:txBody>
      </p:sp>
    </p:spTree>
    <p:extLst>
      <p:ext uri="{BB962C8B-B14F-4D97-AF65-F5344CB8AC3E}">
        <p14:creationId xmlns:p14="http://schemas.microsoft.com/office/powerpoint/2010/main" val="304562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E69B1-790A-4DBE-97F4-34643111AE17}"/>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Lokale </a:t>
            </a:r>
            <a:r>
              <a:rPr lang="de-DE" sz="3600" dirty="0" err="1">
                <a:solidFill>
                  <a:srgbClr val="FFFF00"/>
                </a:solidFill>
                <a:latin typeface="Franklin Gothic Demi Cond" panose="020B0706030402020204" pitchFamily="34" charset="0"/>
                <a:cs typeface="Biome" panose="020B0503030204020804" pitchFamily="34" charset="0"/>
              </a:rPr>
              <a:t>Postgres</a:t>
            </a:r>
            <a:r>
              <a:rPr lang="de-DE" sz="3600" dirty="0">
                <a:solidFill>
                  <a:srgbClr val="FFFF00"/>
                </a:solidFill>
                <a:latin typeface="Franklin Gothic Demi Cond" panose="020B0706030402020204" pitchFamily="34" charset="0"/>
                <a:cs typeface="Biome" panose="020B0503030204020804" pitchFamily="34" charset="0"/>
              </a:rPr>
              <a:t> in Docker</a:t>
            </a:r>
          </a:p>
        </p:txBody>
      </p:sp>
      <p:sp>
        <p:nvSpPr>
          <p:cNvPr id="3" name="Rechteck 2">
            <a:extLst>
              <a:ext uri="{FF2B5EF4-FFF2-40B4-BE49-F238E27FC236}">
                <a16:creationId xmlns:a16="http://schemas.microsoft.com/office/drawing/2014/main" id="{78B1A3AB-DFC5-4959-9C18-8CF3EA84A9B7}"/>
              </a:ext>
            </a:extLst>
          </p:cNvPr>
          <p:cNvSpPr/>
          <p:nvPr/>
        </p:nvSpPr>
        <p:spPr>
          <a:xfrm>
            <a:off x="367366" y="1490008"/>
            <a:ext cx="11457265" cy="1938992"/>
          </a:xfrm>
          <a:prstGeom prst="rect">
            <a:avLst/>
          </a:prstGeom>
        </p:spPr>
        <p:txBody>
          <a:bodyPr wrap="square">
            <a:spAutoFit/>
          </a:bodyPr>
          <a:lstStyle/>
          <a:p>
            <a:r>
              <a:rPr lang="de-DE" sz="2400" dirty="0">
                <a:solidFill>
                  <a:schemeClr val="bg1"/>
                </a:solidFill>
                <a:latin typeface="Consolas" panose="020B0609020204030204" pitchFamily="49" charset="0"/>
              </a:rPr>
              <a:t>&gt; </a:t>
            </a:r>
            <a:r>
              <a:rPr lang="de-DE" altLang="de-DE" sz="2400" dirty="0" err="1">
                <a:solidFill>
                  <a:schemeClr val="bg1"/>
                </a:solidFill>
                <a:latin typeface="Consolas" panose="020B0609020204030204" pitchFamily="49" charset="0"/>
              </a:rPr>
              <a:t>docker</a:t>
            </a:r>
            <a:r>
              <a:rPr lang="de-DE" altLang="de-DE" sz="2400" dirty="0">
                <a:solidFill>
                  <a:schemeClr val="bg1"/>
                </a:solidFill>
                <a:latin typeface="Consolas" panose="020B0609020204030204" pitchFamily="49" charset="0"/>
              </a:rPr>
              <a:t> pull </a:t>
            </a:r>
            <a:r>
              <a:rPr lang="de-DE" altLang="de-DE" sz="2400" dirty="0" err="1">
                <a:solidFill>
                  <a:schemeClr val="bg1"/>
                </a:solidFill>
                <a:latin typeface="Consolas" panose="020B0609020204030204" pitchFamily="49" charset="0"/>
              </a:rPr>
              <a:t>postgres</a:t>
            </a:r>
            <a:endParaRPr lang="de-DE" altLang="de-DE" sz="2400" dirty="0">
              <a:solidFill>
                <a:schemeClr val="bg1"/>
              </a:solidFill>
              <a:latin typeface="Consolas" panose="020B0609020204030204" pitchFamily="49" charset="0"/>
            </a:endParaRPr>
          </a:p>
          <a:p>
            <a:endParaRPr lang="de-DE" sz="2400" dirty="0">
              <a:solidFill>
                <a:schemeClr val="bg1"/>
              </a:solidFill>
              <a:latin typeface="Consolas" panose="020B0609020204030204" pitchFamily="49" charset="0"/>
            </a:endParaRPr>
          </a:p>
          <a:p>
            <a:r>
              <a:rPr lang="de-DE" sz="2400" dirty="0">
                <a:solidFill>
                  <a:schemeClr val="bg1"/>
                </a:solidFill>
                <a:latin typeface="Consolas" panose="020B0609020204030204" pitchFamily="49" charset="0"/>
              </a:rPr>
              <a:t>&gt; </a:t>
            </a:r>
            <a:r>
              <a:rPr lang="de-DE" altLang="de-DE" sz="2400" dirty="0" err="1">
                <a:solidFill>
                  <a:schemeClr val="bg1"/>
                </a:solidFill>
                <a:latin typeface="Consolas" panose="020B0609020204030204" pitchFamily="49" charset="0"/>
              </a:rPr>
              <a:t>docker</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run</a:t>
            </a:r>
            <a:r>
              <a:rPr lang="de-DE" altLang="de-DE" sz="2400" dirty="0">
                <a:solidFill>
                  <a:schemeClr val="bg1"/>
                </a:solidFill>
                <a:latin typeface="Consolas" panose="020B0609020204030204" pitchFamily="49" charset="0"/>
              </a:rPr>
              <a:t> -e "POSTGRES_PASSWORD=</a:t>
            </a:r>
            <a:r>
              <a:rPr lang="de-DE" altLang="de-DE" sz="2400" dirty="0" err="1">
                <a:solidFill>
                  <a:schemeClr val="bg1"/>
                </a:solidFill>
                <a:latin typeface="Consolas" panose="020B0609020204030204" pitchFamily="49" charset="0"/>
              </a:rPr>
              <a:t>docker</a:t>
            </a:r>
            <a:r>
              <a:rPr lang="de-DE" altLang="de-DE" sz="2400" dirty="0">
                <a:solidFill>
                  <a:schemeClr val="bg1"/>
                </a:solidFill>
                <a:latin typeface="Consolas" panose="020B0609020204030204" pitchFamily="49" charset="0"/>
              </a:rPr>
              <a:t>" \</a:t>
            </a:r>
            <a:br>
              <a:rPr lang="de-DE" altLang="de-DE" sz="2400" dirty="0">
                <a:solidFill>
                  <a:schemeClr val="bg1"/>
                </a:solidFill>
                <a:latin typeface="Consolas" panose="020B0609020204030204" pitchFamily="49" charset="0"/>
              </a:rPr>
            </a:br>
            <a:r>
              <a:rPr lang="de-DE" altLang="de-DE" sz="2400" dirty="0">
                <a:solidFill>
                  <a:schemeClr val="bg1"/>
                </a:solidFill>
                <a:latin typeface="Consolas" panose="020B0609020204030204" pitchFamily="49" charset="0"/>
              </a:rPr>
              <a:t> -p 5432:5432 --name postgres1 \</a:t>
            </a:r>
            <a:br>
              <a:rPr lang="de-DE" altLang="de-DE" sz="2400" dirty="0">
                <a:solidFill>
                  <a:schemeClr val="bg1"/>
                </a:solidFill>
                <a:latin typeface="Consolas" panose="020B0609020204030204" pitchFamily="49" charset="0"/>
              </a:rPr>
            </a:br>
            <a:r>
              <a:rPr lang="de-DE" altLang="de-DE" sz="2400" dirty="0">
                <a:solidFill>
                  <a:schemeClr val="bg1"/>
                </a:solidFill>
                <a:latin typeface="Consolas" panose="020B0609020204030204" pitchFamily="49" charset="0"/>
              </a:rPr>
              <a:t> -d </a:t>
            </a:r>
            <a:r>
              <a:rPr lang="de-DE" altLang="de-DE" sz="2400" dirty="0" err="1">
                <a:solidFill>
                  <a:schemeClr val="bg1"/>
                </a:solidFill>
                <a:latin typeface="Consolas" panose="020B0609020204030204" pitchFamily="49" charset="0"/>
              </a:rPr>
              <a:t>postgres</a:t>
            </a:r>
            <a:endParaRPr lang="de-DE" altLang="de-DE" sz="2400" dirty="0">
              <a:solidFill>
                <a:schemeClr val="bg1"/>
              </a:solidFill>
              <a:latin typeface="Consolas" panose="020B0609020204030204" pitchFamily="49" charset="0"/>
            </a:endParaRPr>
          </a:p>
        </p:txBody>
      </p:sp>
      <p:sp>
        <p:nvSpPr>
          <p:cNvPr id="6" name="Rechteck 5">
            <a:extLst>
              <a:ext uri="{FF2B5EF4-FFF2-40B4-BE49-F238E27FC236}">
                <a16:creationId xmlns:a16="http://schemas.microsoft.com/office/drawing/2014/main" id="{6AC7DBE5-897F-4036-8D92-7AE83B067F63}"/>
              </a:ext>
            </a:extLst>
          </p:cNvPr>
          <p:cNvSpPr/>
          <p:nvPr/>
        </p:nvSpPr>
        <p:spPr>
          <a:xfrm>
            <a:off x="4886324" y="5410200"/>
            <a:ext cx="2419350" cy="952500"/>
          </a:xfrm>
          <a:prstGeom prst="rect">
            <a:avLst/>
          </a:prstGeom>
          <a:solidFill>
            <a:srgbClr val="C2E49C"/>
          </a:solidFill>
          <a:ln w="25400" cap="rnd">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chemeClr val="accent6">
                    <a:lumMod val="75000"/>
                  </a:schemeClr>
                </a:solidFill>
                <a:latin typeface="Franklin Gothic Demi Cond" panose="020B0706030402020204" pitchFamily="34" charset="0"/>
              </a:rPr>
              <a:t>Done</a:t>
            </a:r>
            <a:endParaRPr lang="de-DE" sz="3600" dirty="0">
              <a:solidFill>
                <a:schemeClr val="accent6">
                  <a:lumMod val="75000"/>
                </a:schemeClr>
              </a:solidFill>
              <a:latin typeface="Franklin Gothic Demi Cond" panose="020B0706030402020204" pitchFamily="34" charset="0"/>
            </a:endParaRPr>
          </a:p>
        </p:txBody>
      </p:sp>
    </p:spTree>
    <p:extLst>
      <p:ext uri="{BB962C8B-B14F-4D97-AF65-F5344CB8AC3E}">
        <p14:creationId xmlns:p14="http://schemas.microsoft.com/office/powerpoint/2010/main" val="345397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E69B1-790A-4DBE-97F4-34643111AE17}"/>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Lokale Oracle XE in Docker</a:t>
            </a:r>
          </a:p>
        </p:txBody>
      </p:sp>
      <p:sp>
        <p:nvSpPr>
          <p:cNvPr id="3" name="Rechteck 2">
            <a:extLst>
              <a:ext uri="{FF2B5EF4-FFF2-40B4-BE49-F238E27FC236}">
                <a16:creationId xmlns:a16="http://schemas.microsoft.com/office/drawing/2014/main" id="{78B1A3AB-DFC5-4959-9C18-8CF3EA84A9B7}"/>
              </a:ext>
            </a:extLst>
          </p:cNvPr>
          <p:cNvSpPr/>
          <p:nvPr/>
        </p:nvSpPr>
        <p:spPr>
          <a:xfrm>
            <a:off x="367366" y="1490008"/>
            <a:ext cx="11457265" cy="2308324"/>
          </a:xfrm>
          <a:prstGeom prst="rect">
            <a:avLst/>
          </a:prstGeom>
        </p:spPr>
        <p:txBody>
          <a:bodyPr wrap="square">
            <a:spAutoFit/>
          </a:bodyPr>
          <a:lstStyle/>
          <a:p>
            <a:r>
              <a:rPr lang="de-DE" sz="2400" dirty="0">
                <a:solidFill>
                  <a:schemeClr val="bg1"/>
                </a:solidFill>
                <a:latin typeface="Consolas" panose="020B0609020204030204" pitchFamily="49" charset="0"/>
              </a:rPr>
              <a:t>&gt; </a:t>
            </a:r>
            <a:r>
              <a:rPr lang="de-DE" altLang="de-DE" sz="2400" dirty="0" err="1">
                <a:solidFill>
                  <a:schemeClr val="bg1"/>
                </a:solidFill>
                <a:latin typeface="Consolas" panose="020B0609020204030204" pitchFamily="49" charset="0"/>
              </a:rPr>
              <a:t>docker</a:t>
            </a:r>
            <a:r>
              <a:rPr lang="de-DE" altLang="de-DE" sz="2400" dirty="0">
                <a:solidFill>
                  <a:schemeClr val="bg1"/>
                </a:solidFill>
                <a:latin typeface="Consolas" panose="020B0609020204030204" pitchFamily="49" charset="0"/>
              </a:rPr>
              <a:t> pull </a:t>
            </a:r>
            <a:r>
              <a:rPr lang="de-DE" altLang="de-DE" sz="2400" dirty="0" err="1">
                <a:solidFill>
                  <a:schemeClr val="bg1"/>
                </a:solidFill>
                <a:latin typeface="Consolas" panose="020B0609020204030204" pitchFamily="49" charset="0"/>
              </a:rPr>
              <a:t>gvenzl</a:t>
            </a:r>
            <a:r>
              <a:rPr lang="de-DE" altLang="de-DE" sz="2400" dirty="0">
                <a:solidFill>
                  <a:schemeClr val="bg1"/>
                </a:solidFill>
                <a:latin typeface="Consolas" panose="020B0609020204030204" pitchFamily="49" charset="0"/>
              </a:rPr>
              <a:t>/</a:t>
            </a:r>
            <a:r>
              <a:rPr lang="de-DE" altLang="de-DE" sz="2400" dirty="0" err="1">
                <a:solidFill>
                  <a:schemeClr val="bg1"/>
                </a:solidFill>
                <a:latin typeface="Consolas" panose="020B0609020204030204" pitchFamily="49" charset="0"/>
              </a:rPr>
              <a:t>oracle-xe</a:t>
            </a:r>
            <a:endParaRPr lang="de-DE" altLang="de-DE" sz="2400" dirty="0">
              <a:solidFill>
                <a:schemeClr val="bg1"/>
              </a:solidFill>
              <a:latin typeface="Consolas" panose="020B0609020204030204" pitchFamily="49" charset="0"/>
            </a:endParaRPr>
          </a:p>
          <a:p>
            <a:endParaRPr lang="de-DE" sz="2400" dirty="0">
              <a:solidFill>
                <a:schemeClr val="bg1"/>
              </a:solidFill>
              <a:latin typeface="Consolas" panose="020B0609020204030204" pitchFamily="49" charset="0"/>
            </a:endParaRPr>
          </a:p>
          <a:p>
            <a:r>
              <a:rPr lang="de-DE" sz="2400" dirty="0">
                <a:solidFill>
                  <a:schemeClr val="bg1"/>
                </a:solidFill>
                <a:latin typeface="Consolas" panose="020B0609020204030204" pitchFamily="49" charset="0"/>
              </a:rPr>
              <a:t>&gt; </a:t>
            </a:r>
            <a:r>
              <a:rPr lang="de-DE" altLang="de-DE" sz="2400" dirty="0" err="1">
                <a:solidFill>
                  <a:srgbClr val="FFFFFF"/>
                </a:solidFill>
                <a:latin typeface="Consolas" panose="020B0609020204030204" pitchFamily="49" charset="0"/>
              </a:rPr>
              <a:t>docker</a:t>
            </a:r>
            <a:r>
              <a:rPr lang="de-DE" altLang="de-DE" sz="2400" dirty="0">
                <a:solidFill>
                  <a:srgbClr val="FFFFFF"/>
                </a:solidFill>
                <a:latin typeface="Consolas" panose="020B0609020204030204" pitchFamily="49" charset="0"/>
              </a:rPr>
              <a:t> </a:t>
            </a:r>
            <a:r>
              <a:rPr lang="de-DE" altLang="de-DE" sz="2400" dirty="0" err="1">
                <a:solidFill>
                  <a:srgbClr val="FFFFFF"/>
                </a:solidFill>
                <a:latin typeface="Consolas" panose="020B0609020204030204" pitchFamily="49" charset="0"/>
              </a:rPr>
              <a:t>run</a:t>
            </a:r>
            <a:r>
              <a:rPr lang="de-DE" altLang="de-DE" sz="2400" dirty="0">
                <a:solidFill>
                  <a:srgbClr val="FFFFFF"/>
                </a:solidFill>
                <a:latin typeface="Consolas" panose="020B0609020204030204" pitchFamily="49" charset="0"/>
              </a:rPr>
              <a:t> -e ORACLE_PASSWORD=</a:t>
            </a:r>
            <a:r>
              <a:rPr lang="de-DE" altLang="de-DE" sz="2400" dirty="0" err="1">
                <a:solidFill>
                  <a:srgbClr val="FFFFFF"/>
                </a:solidFill>
                <a:latin typeface="Consolas" panose="020B0609020204030204" pitchFamily="49" charset="0"/>
              </a:rPr>
              <a:t>oracle</a:t>
            </a:r>
            <a:r>
              <a:rPr lang="de-DE" altLang="de-DE" sz="2400" dirty="0">
                <a:solidFill>
                  <a:srgbClr val="FFFFFF"/>
                </a:solidFill>
                <a:latin typeface="Consolas" panose="020B0609020204030204" pitchFamily="49" charset="0"/>
              </a:rPr>
              <a:t> \ </a:t>
            </a:r>
            <a:br>
              <a:rPr lang="de-DE" altLang="de-DE" sz="2400" dirty="0">
                <a:solidFill>
                  <a:srgbClr val="FFFFFF"/>
                </a:solidFill>
                <a:latin typeface="Consolas" panose="020B0609020204030204" pitchFamily="49" charset="0"/>
              </a:rPr>
            </a:br>
            <a:r>
              <a:rPr lang="de-DE" altLang="de-DE" sz="2400" dirty="0">
                <a:solidFill>
                  <a:srgbClr val="FFFFFF"/>
                </a:solidFill>
                <a:latin typeface="Consolas" panose="020B0609020204030204" pitchFamily="49" charset="0"/>
              </a:rPr>
              <a:t> -p 1521:1521 --name </a:t>
            </a:r>
            <a:r>
              <a:rPr lang="de-DE" altLang="de-DE" sz="2400" dirty="0" err="1">
                <a:solidFill>
                  <a:srgbClr val="FFFFFF"/>
                </a:solidFill>
                <a:latin typeface="Consolas" panose="020B0609020204030204" pitchFamily="49" charset="0"/>
              </a:rPr>
              <a:t>oraclexe</a:t>
            </a:r>
            <a:r>
              <a:rPr lang="de-DE" altLang="de-DE" sz="2400" dirty="0">
                <a:solidFill>
                  <a:srgbClr val="FFFFFF"/>
                </a:solidFill>
                <a:latin typeface="Consolas" panose="020B0609020204030204" pitchFamily="49" charset="0"/>
              </a:rPr>
              <a:t> \</a:t>
            </a:r>
            <a:br>
              <a:rPr lang="de-DE" altLang="de-DE" sz="2400" dirty="0">
                <a:solidFill>
                  <a:srgbClr val="FFFFFF"/>
                </a:solidFill>
                <a:latin typeface="Consolas" panose="020B0609020204030204" pitchFamily="49" charset="0"/>
              </a:rPr>
            </a:br>
            <a:r>
              <a:rPr lang="de-DE" altLang="de-DE" sz="2400" dirty="0">
                <a:solidFill>
                  <a:srgbClr val="FFFFFF"/>
                </a:solidFill>
                <a:latin typeface="Consolas" panose="020B0609020204030204" pitchFamily="49" charset="0"/>
              </a:rPr>
              <a:t> -d </a:t>
            </a:r>
            <a:r>
              <a:rPr lang="de-DE" altLang="de-DE" sz="2400" dirty="0" err="1">
                <a:solidFill>
                  <a:srgbClr val="FFFFFF"/>
                </a:solidFill>
                <a:latin typeface="Consolas" panose="020B0609020204030204" pitchFamily="49" charset="0"/>
              </a:rPr>
              <a:t>gvenzl</a:t>
            </a:r>
            <a:r>
              <a:rPr lang="de-DE" altLang="de-DE" sz="2400" dirty="0">
                <a:solidFill>
                  <a:srgbClr val="FFFFFF"/>
                </a:solidFill>
                <a:latin typeface="Consolas" panose="020B0609020204030204" pitchFamily="49" charset="0"/>
              </a:rPr>
              <a:t>/</a:t>
            </a:r>
            <a:r>
              <a:rPr lang="de-DE" altLang="de-DE" sz="2400" dirty="0" err="1">
                <a:solidFill>
                  <a:srgbClr val="FFFFFF"/>
                </a:solidFill>
                <a:latin typeface="Consolas" panose="020B0609020204030204" pitchFamily="49" charset="0"/>
              </a:rPr>
              <a:t>oracle-xe</a:t>
            </a:r>
            <a:r>
              <a:rPr lang="de-DE" altLang="de-DE" dirty="0"/>
              <a:t> </a:t>
            </a:r>
            <a:endParaRPr lang="de-DE" altLang="de-DE" sz="4800" dirty="0">
              <a:latin typeface="Arial" panose="020B0604020202020204" pitchFamily="34" charset="0"/>
            </a:endParaRPr>
          </a:p>
          <a:p>
            <a:endParaRPr lang="de-DE" altLang="de-DE" sz="2400" dirty="0">
              <a:solidFill>
                <a:schemeClr val="bg1"/>
              </a:solidFill>
              <a:latin typeface="Consolas" panose="020B0609020204030204" pitchFamily="49" charset="0"/>
            </a:endParaRPr>
          </a:p>
        </p:txBody>
      </p:sp>
      <p:sp>
        <p:nvSpPr>
          <p:cNvPr id="6" name="Rechteck 5">
            <a:extLst>
              <a:ext uri="{FF2B5EF4-FFF2-40B4-BE49-F238E27FC236}">
                <a16:creationId xmlns:a16="http://schemas.microsoft.com/office/drawing/2014/main" id="{6AC7DBE5-897F-4036-8D92-7AE83B067F63}"/>
              </a:ext>
            </a:extLst>
          </p:cNvPr>
          <p:cNvSpPr/>
          <p:nvPr/>
        </p:nvSpPr>
        <p:spPr>
          <a:xfrm>
            <a:off x="4886324" y="5410200"/>
            <a:ext cx="2419350" cy="952500"/>
          </a:xfrm>
          <a:prstGeom prst="rect">
            <a:avLst/>
          </a:prstGeom>
          <a:solidFill>
            <a:srgbClr val="C2E49C"/>
          </a:solidFill>
          <a:ln w="25400" cap="rnd">
            <a:solidFill>
              <a:schemeClr val="accent6"/>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err="1">
                <a:solidFill>
                  <a:schemeClr val="accent6">
                    <a:lumMod val="75000"/>
                  </a:schemeClr>
                </a:solidFill>
                <a:latin typeface="Franklin Gothic Demi Cond" panose="020B0706030402020204" pitchFamily="34" charset="0"/>
              </a:rPr>
              <a:t>Done</a:t>
            </a:r>
            <a:endParaRPr lang="de-DE" sz="3600" dirty="0">
              <a:solidFill>
                <a:schemeClr val="accent6">
                  <a:lumMod val="75000"/>
                </a:schemeClr>
              </a:solidFill>
              <a:latin typeface="Franklin Gothic Demi Cond" panose="020B0706030402020204" pitchFamily="34" charset="0"/>
            </a:endParaRPr>
          </a:p>
        </p:txBody>
      </p:sp>
    </p:spTree>
    <p:extLst>
      <p:ext uri="{BB962C8B-B14F-4D97-AF65-F5344CB8AC3E}">
        <p14:creationId xmlns:p14="http://schemas.microsoft.com/office/powerpoint/2010/main" val="239873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50"/>
                                        <p:tgtEl>
                                          <p:spTgt spid="3">
                                            <p:txEl>
                                              <p:pRg st="2" end="2"/>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accent6">
                <a:lumMod val="75000"/>
              </a:schemeClr>
            </a:gs>
          </a:gsLst>
          <a:lin ang="18900000" scaled="1"/>
        </a:gradFill>
        <a:effectLst/>
      </p:bgPr>
    </p:bg>
    <p:spTree>
      <p:nvGrpSpPr>
        <p:cNvPr id="1" name=""/>
        <p:cNvGrpSpPr/>
        <p:nvPr/>
      </p:nvGrpSpPr>
      <p:grpSpPr>
        <a:xfrm>
          <a:off x="0" y="0"/>
          <a:ext cx="0" cy="0"/>
          <a:chOff x="0" y="0"/>
          <a:chExt cx="0" cy="0"/>
        </a:xfrm>
      </p:grpSpPr>
      <p:sp>
        <p:nvSpPr>
          <p:cNvPr id="2" name="Rechteck 1"/>
          <p:cNvSpPr/>
          <p:nvPr/>
        </p:nvSpPr>
        <p:spPr>
          <a:xfrm>
            <a:off x="1668379" y="1357087"/>
            <a:ext cx="8432416" cy="403187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chemeClr val="bg1"/>
                </a:solidFill>
                <a:effectLst/>
                <a:uLnTx/>
                <a:uFillTx/>
                <a:latin typeface="Franklin Gothic Demi Cond" panose="020B0706030402020204" pitchFamily="34" charset="0"/>
                <a:ea typeface="+mn-ea"/>
                <a:cs typeface="+mn-cs"/>
              </a:rPr>
              <a:t>Benutzung</a:t>
            </a:r>
            <a:r>
              <a:rPr kumimoji="0" lang="en-US" sz="4000" b="0" i="0" u="none" strike="noStrike" kern="1200" cap="none" spc="0" normalizeH="0" baseline="0" noProof="0" dirty="0">
                <a:ln>
                  <a:noFill/>
                </a:ln>
                <a:solidFill>
                  <a:schemeClr val="bg1"/>
                </a:solidFill>
                <a:effectLst/>
                <a:uLnTx/>
                <a:uFillTx/>
                <a:latin typeface="Franklin Gothic Demi Cond" panose="020B0706030402020204" pitchFamily="34" charset="0"/>
                <a:ea typeface="+mn-ea"/>
                <a:cs typeface="+mn-cs"/>
              </a:rPr>
              <a:t> von</a:t>
            </a:r>
            <a:endParaRPr kumimoji="0" lang="en-US" sz="4000" b="0" i="0"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rPr>
              <a:t>Docker Volumes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chemeClr val="bg1"/>
                </a:solidFill>
                <a:effectLst/>
                <a:uLnTx/>
                <a:uFillTx/>
                <a:latin typeface="Franklin Gothic Demi Cond" panose="020B0706030402020204" pitchFamily="34" charset="0"/>
                <a:ea typeface="+mn-ea"/>
                <a:cs typeface="+mn-cs"/>
              </a:rPr>
              <a:t>zum</a:t>
            </a:r>
            <a:r>
              <a:rPr kumimoji="0" lang="en-US" sz="4000" b="0" i="0" u="none" strike="noStrike" kern="1200" cap="none" spc="0" normalizeH="0" baseline="0" noProof="0" dirty="0">
                <a:ln>
                  <a:noFill/>
                </a:ln>
                <a:solidFill>
                  <a:schemeClr val="bg1"/>
                </a:solidFill>
                <a:effectLst/>
                <a:uLnTx/>
                <a:uFillTx/>
                <a:latin typeface="Franklin Gothic Demi Cond" panose="020B0706030402020204" pitchFamily="34" charset="0"/>
                <a:ea typeface="+mn-ea"/>
                <a:cs typeface="+mn-cs"/>
              </a:rPr>
              <a:t> </a:t>
            </a:r>
            <a:r>
              <a:rPr kumimoji="0" lang="en-US" sz="4000" b="0" i="0" u="none" strike="noStrike" kern="1200" cap="none" spc="0" normalizeH="0" baseline="0" noProof="0" dirty="0" err="1">
                <a:ln>
                  <a:noFill/>
                </a:ln>
                <a:solidFill>
                  <a:schemeClr val="bg1"/>
                </a:solidFill>
                <a:effectLst/>
                <a:uLnTx/>
                <a:uFillTx/>
                <a:latin typeface="Franklin Gothic Demi Cond" panose="020B0706030402020204" pitchFamily="34" charset="0"/>
                <a:ea typeface="+mn-ea"/>
                <a:cs typeface="+mn-cs"/>
              </a:rPr>
              <a:t>Erstellen</a:t>
            </a:r>
            <a:r>
              <a:rPr kumimoji="0" lang="en-US" sz="4000" b="0" i="0" u="none" strike="noStrike" kern="1200" cap="none" spc="0" normalizeH="0" baseline="0" noProof="0" dirty="0">
                <a:ln>
                  <a:noFill/>
                </a:ln>
                <a:solidFill>
                  <a:schemeClr val="bg1"/>
                </a:solidFill>
                <a:effectLst/>
                <a:uLnTx/>
                <a:uFillTx/>
                <a:latin typeface="Franklin Gothic Demi Cond" panose="020B0706030402020204" pitchFamily="34" charset="0"/>
                <a:ea typeface="+mn-ea"/>
                <a:cs typeface="+mn-cs"/>
              </a:rPr>
              <a:t> von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rPr>
              <a:t>Snapshots</a:t>
            </a:r>
            <a:endParaRPr kumimoji="0" lang="de-DE" sz="8800" b="0" i="1" u="none" strike="noStrike" kern="1200" cap="none" spc="0" normalizeH="0" baseline="0" noProof="0" dirty="0">
              <a:ln>
                <a:noFill/>
              </a:ln>
              <a:solidFill>
                <a:srgbClr val="C2E49C"/>
              </a:solidFill>
              <a:effectLst/>
              <a:uLnTx/>
              <a:uFillTx/>
              <a:latin typeface="Franklin Gothic Demi Cond" panose="020B0706030402020204" pitchFamily="34" charset="0"/>
              <a:ea typeface="+mn-ea"/>
              <a:cs typeface="+mn-cs"/>
            </a:endParaRPr>
          </a:p>
        </p:txBody>
      </p:sp>
    </p:spTree>
    <p:extLst>
      <p:ext uri="{BB962C8B-B14F-4D97-AF65-F5344CB8AC3E}">
        <p14:creationId xmlns:p14="http://schemas.microsoft.com/office/powerpoint/2010/main" val="4270804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E69B1-790A-4DBE-97F4-34643111AE17}"/>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Export und Import von Docker </a:t>
            </a:r>
            <a:r>
              <a:rPr lang="de-DE" sz="3600" dirty="0" err="1">
                <a:solidFill>
                  <a:srgbClr val="FFFF00"/>
                </a:solidFill>
                <a:latin typeface="Franklin Gothic Demi Cond" panose="020B0706030402020204" pitchFamily="34" charset="0"/>
                <a:cs typeface="Biome" panose="020B0503030204020804" pitchFamily="34" charset="0"/>
              </a:rPr>
              <a:t>Volumes</a:t>
            </a:r>
            <a:endParaRPr lang="de-DE" sz="3600" dirty="0">
              <a:solidFill>
                <a:srgbClr val="FFFF00"/>
              </a:solidFill>
              <a:latin typeface="Franklin Gothic Demi Cond" panose="020B0706030402020204" pitchFamily="34" charset="0"/>
              <a:cs typeface="Biome" panose="020B0503030204020804" pitchFamily="34" charset="0"/>
            </a:endParaRPr>
          </a:p>
        </p:txBody>
      </p:sp>
      <p:grpSp>
        <p:nvGrpSpPr>
          <p:cNvPr id="4" name="Gruppieren 3">
            <a:extLst>
              <a:ext uri="{FF2B5EF4-FFF2-40B4-BE49-F238E27FC236}">
                <a16:creationId xmlns:a16="http://schemas.microsoft.com/office/drawing/2014/main" id="{50721A4C-EFD2-4F7F-A48F-F57B1B624F8D}"/>
              </a:ext>
            </a:extLst>
          </p:cNvPr>
          <p:cNvGrpSpPr/>
          <p:nvPr/>
        </p:nvGrpSpPr>
        <p:grpSpPr>
          <a:xfrm>
            <a:off x="421427" y="3989832"/>
            <a:ext cx="11519831" cy="1309942"/>
            <a:chOff x="304800" y="1474359"/>
            <a:chExt cx="11519831" cy="1309942"/>
          </a:xfrm>
        </p:grpSpPr>
        <p:sp>
          <p:nvSpPr>
            <p:cNvPr id="3" name="Rechteck 2">
              <a:extLst>
                <a:ext uri="{FF2B5EF4-FFF2-40B4-BE49-F238E27FC236}">
                  <a16:creationId xmlns:a16="http://schemas.microsoft.com/office/drawing/2014/main" id="{78B1A3AB-DFC5-4959-9C18-8CF3EA84A9B7}"/>
                </a:ext>
              </a:extLst>
            </p:cNvPr>
            <p:cNvSpPr/>
            <p:nvPr/>
          </p:nvSpPr>
          <p:spPr>
            <a:xfrm>
              <a:off x="367366" y="1953304"/>
              <a:ext cx="11457265" cy="830997"/>
            </a:xfrm>
            <a:prstGeom prst="rect">
              <a:avLst/>
            </a:prstGeom>
          </p:spPr>
          <p:txBody>
            <a:bodyPr wrap="square">
              <a:spAutoFit/>
            </a:bodyPr>
            <a:lstStyle/>
            <a:p>
              <a:r>
                <a:rPr lang="de-DE" sz="2400" dirty="0">
                  <a:solidFill>
                    <a:schemeClr val="bg1"/>
                  </a:solidFill>
                  <a:latin typeface="Consolas" panose="020B0609020204030204" pitchFamily="49" charset="0"/>
                </a:rPr>
                <a:t>&gt; </a:t>
              </a:r>
              <a:r>
                <a:rPr lang="de-DE" altLang="de-DE" sz="2400" dirty="0" err="1">
                  <a:solidFill>
                    <a:schemeClr val="bg1"/>
                  </a:solidFill>
                  <a:latin typeface="Consolas" panose="020B0609020204030204" pitchFamily="49" charset="0"/>
                </a:rPr>
                <a:t>docker</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run</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rm</a:t>
              </a:r>
              <a:r>
                <a:rPr lang="de-DE" altLang="de-DE" sz="2400" dirty="0">
                  <a:solidFill>
                    <a:schemeClr val="bg1"/>
                  </a:solidFill>
                  <a:latin typeface="Consolas" panose="020B0609020204030204" pitchFamily="49" charset="0"/>
                </a:rPr>
                <a:t> -v </a:t>
              </a:r>
              <a:r>
                <a:rPr lang="de-DE" altLang="de-DE" sz="2400" dirty="0" err="1">
                  <a:solidFill>
                    <a:schemeClr val="bg1"/>
                  </a:solidFill>
                  <a:latin typeface="Consolas" panose="020B0609020204030204" pitchFamily="49" charset="0"/>
                </a:rPr>
                <a:t>my_volume</a:t>
              </a:r>
              <a:r>
                <a:rPr lang="de-DE" altLang="de-DE" sz="2400" dirty="0">
                  <a:solidFill>
                    <a:schemeClr val="bg1"/>
                  </a:solidFill>
                  <a:latin typeface="Consolas" panose="020B0609020204030204" pitchFamily="49" charset="0"/>
                </a:rPr>
                <a:t>:/u02 -v "C:\localFolder":/backup \</a:t>
              </a:r>
              <a:br>
                <a:rPr lang="de-DE" altLang="de-DE" sz="2400" dirty="0">
                  <a:solidFill>
                    <a:schemeClr val="bg1"/>
                  </a:solidFill>
                  <a:latin typeface="Consolas" panose="020B0609020204030204" pitchFamily="49" charset="0"/>
                </a:rPr>
              </a:b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ubuntu</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tar</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xvpfz</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backup</a:t>
              </a:r>
              <a:r>
                <a:rPr lang="de-DE" altLang="de-DE" sz="2400" dirty="0">
                  <a:solidFill>
                    <a:schemeClr val="bg1"/>
                  </a:solidFill>
                  <a:latin typeface="Consolas" panose="020B0609020204030204" pitchFamily="49" charset="0"/>
                </a:rPr>
                <a:t>/backup.tar.gz -C /</a:t>
              </a:r>
            </a:p>
          </p:txBody>
        </p:sp>
        <p:sp>
          <p:nvSpPr>
            <p:cNvPr id="5" name="Titel 1">
              <a:extLst>
                <a:ext uri="{FF2B5EF4-FFF2-40B4-BE49-F238E27FC236}">
                  <a16:creationId xmlns:a16="http://schemas.microsoft.com/office/drawing/2014/main" id="{655765BB-B743-4394-A9F3-66F0B0E15DCD}"/>
                </a:ext>
              </a:extLst>
            </p:cNvPr>
            <p:cNvSpPr txBox="1">
              <a:spLocks/>
            </p:cNvSpPr>
            <p:nvPr/>
          </p:nvSpPr>
          <p:spPr>
            <a:xfrm>
              <a:off x="304800" y="1474359"/>
              <a:ext cx="10515600" cy="7612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800" dirty="0">
                  <a:solidFill>
                    <a:srgbClr val="FFFF00"/>
                  </a:solidFill>
                  <a:latin typeface="Franklin Gothic Demi Cond" panose="020B0706030402020204" pitchFamily="34" charset="0"/>
                  <a:cs typeface="Biome" panose="020B0503030204020804" pitchFamily="34" charset="0"/>
                </a:rPr>
                <a:t>Archive -&gt; Docker Volume</a:t>
              </a:r>
            </a:p>
          </p:txBody>
        </p:sp>
      </p:grpSp>
      <p:grpSp>
        <p:nvGrpSpPr>
          <p:cNvPr id="7" name="Gruppieren 6">
            <a:extLst>
              <a:ext uri="{FF2B5EF4-FFF2-40B4-BE49-F238E27FC236}">
                <a16:creationId xmlns:a16="http://schemas.microsoft.com/office/drawing/2014/main" id="{ABF9C652-1EE0-4CE9-A200-384C52DBAD45}"/>
              </a:ext>
            </a:extLst>
          </p:cNvPr>
          <p:cNvGrpSpPr/>
          <p:nvPr/>
        </p:nvGrpSpPr>
        <p:grpSpPr>
          <a:xfrm>
            <a:off x="421427" y="1916808"/>
            <a:ext cx="11519831" cy="1309942"/>
            <a:chOff x="304800" y="1474359"/>
            <a:chExt cx="11519831" cy="1309942"/>
          </a:xfrm>
        </p:grpSpPr>
        <p:sp>
          <p:nvSpPr>
            <p:cNvPr id="8" name="Rechteck 7">
              <a:extLst>
                <a:ext uri="{FF2B5EF4-FFF2-40B4-BE49-F238E27FC236}">
                  <a16:creationId xmlns:a16="http://schemas.microsoft.com/office/drawing/2014/main" id="{F66DE9AB-3EC4-45E5-89A5-3442DE364452}"/>
                </a:ext>
              </a:extLst>
            </p:cNvPr>
            <p:cNvSpPr/>
            <p:nvPr/>
          </p:nvSpPr>
          <p:spPr>
            <a:xfrm>
              <a:off x="367366" y="1953304"/>
              <a:ext cx="11457265" cy="830997"/>
            </a:xfrm>
            <a:prstGeom prst="rect">
              <a:avLst/>
            </a:prstGeom>
          </p:spPr>
          <p:txBody>
            <a:bodyPr wrap="square">
              <a:spAutoFit/>
            </a:bodyPr>
            <a:lstStyle/>
            <a:p>
              <a:r>
                <a:rPr lang="de-DE" sz="2400" dirty="0">
                  <a:solidFill>
                    <a:schemeClr val="bg1"/>
                  </a:solidFill>
                  <a:latin typeface="Consolas" panose="020B0609020204030204" pitchFamily="49" charset="0"/>
                </a:rPr>
                <a:t>&gt; </a:t>
              </a:r>
              <a:r>
                <a:rPr lang="de-DE" altLang="de-DE" sz="2400" dirty="0" err="1">
                  <a:solidFill>
                    <a:schemeClr val="bg1"/>
                  </a:solidFill>
                  <a:latin typeface="Consolas" panose="020B0609020204030204" pitchFamily="49" charset="0"/>
                </a:rPr>
                <a:t>docker</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run</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rm</a:t>
              </a:r>
              <a:r>
                <a:rPr lang="de-DE" altLang="de-DE" sz="2400" dirty="0">
                  <a:solidFill>
                    <a:schemeClr val="bg1"/>
                  </a:solidFill>
                  <a:latin typeface="Consolas" panose="020B0609020204030204" pitchFamily="49" charset="0"/>
                </a:rPr>
                <a:t> -v </a:t>
              </a:r>
              <a:r>
                <a:rPr lang="de-DE" altLang="de-DE" sz="2400" dirty="0" err="1">
                  <a:solidFill>
                    <a:schemeClr val="bg1"/>
                  </a:solidFill>
                  <a:latin typeface="Consolas" panose="020B0609020204030204" pitchFamily="49" charset="0"/>
                </a:rPr>
                <a:t>my_volume</a:t>
              </a:r>
              <a:r>
                <a:rPr lang="de-DE" altLang="de-DE" sz="2400" dirty="0">
                  <a:solidFill>
                    <a:schemeClr val="bg1"/>
                  </a:solidFill>
                  <a:latin typeface="Consolas" panose="020B0609020204030204" pitchFamily="49" charset="0"/>
                </a:rPr>
                <a:t>:/u02 -v "C:\localFolder":/backup \</a:t>
              </a:r>
              <a:br>
                <a:rPr lang="de-DE" altLang="de-DE" sz="2400" dirty="0">
                  <a:solidFill>
                    <a:schemeClr val="bg1"/>
                  </a:solidFill>
                  <a:latin typeface="Consolas" panose="020B0609020204030204" pitchFamily="49" charset="0"/>
                </a:rPr>
              </a:b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ubuntu</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tar</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czvf</a:t>
              </a:r>
              <a:r>
                <a:rPr lang="de-DE" altLang="de-DE" sz="2400" dirty="0">
                  <a:solidFill>
                    <a:schemeClr val="bg1"/>
                  </a:solidFill>
                  <a:latin typeface="Consolas" panose="020B0609020204030204" pitchFamily="49" charset="0"/>
                </a:rPr>
                <a:t> /</a:t>
              </a:r>
              <a:r>
                <a:rPr lang="de-DE" altLang="de-DE" sz="2400" dirty="0" err="1">
                  <a:solidFill>
                    <a:schemeClr val="bg1"/>
                  </a:solidFill>
                  <a:latin typeface="Consolas" panose="020B0609020204030204" pitchFamily="49" charset="0"/>
                </a:rPr>
                <a:t>backup</a:t>
              </a:r>
              <a:r>
                <a:rPr lang="de-DE" altLang="de-DE" sz="2400" dirty="0">
                  <a:solidFill>
                    <a:schemeClr val="bg1"/>
                  </a:solidFill>
                  <a:latin typeface="Consolas" panose="020B0609020204030204" pitchFamily="49" charset="0"/>
                </a:rPr>
                <a:t>/backup.tar.gz /u02</a:t>
              </a:r>
            </a:p>
          </p:txBody>
        </p:sp>
        <p:sp>
          <p:nvSpPr>
            <p:cNvPr id="9" name="Titel 1">
              <a:extLst>
                <a:ext uri="{FF2B5EF4-FFF2-40B4-BE49-F238E27FC236}">
                  <a16:creationId xmlns:a16="http://schemas.microsoft.com/office/drawing/2014/main" id="{0F42A9AA-C4E4-4681-BF92-555199F106F0}"/>
                </a:ext>
              </a:extLst>
            </p:cNvPr>
            <p:cNvSpPr txBox="1">
              <a:spLocks/>
            </p:cNvSpPr>
            <p:nvPr/>
          </p:nvSpPr>
          <p:spPr>
            <a:xfrm>
              <a:off x="304800" y="1474359"/>
              <a:ext cx="10515600" cy="7612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800" dirty="0">
                  <a:solidFill>
                    <a:srgbClr val="FFFF00"/>
                  </a:solidFill>
                  <a:latin typeface="Franklin Gothic Demi Cond" panose="020B0706030402020204" pitchFamily="34" charset="0"/>
                  <a:cs typeface="Biome" panose="020B0503030204020804" pitchFamily="34" charset="0"/>
                </a:rPr>
                <a:t>Docker Volume -&gt; Archive</a:t>
              </a:r>
            </a:p>
          </p:txBody>
        </p:sp>
      </p:grpSp>
    </p:spTree>
    <p:extLst>
      <p:ext uri="{BB962C8B-B14F-4D97-AF65-F5344CB8AC3E}">
        <p14:creationId xmlns:p14="http://schemas.microsoft.com/office/powerpoint/2010/main" val="180561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215B8F"/>
            </a:gs>
          </a:gsLst>
          <a:lin ang="18900000" scaled="1"/>
        </a:gra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819EB73-AA84-47EC-9B0D-206DFBCFAD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394682"/>
            <a:ext cx="12192000" cy="8128000"/>
          </a:xfrm>
          <a:prstGeom prst="rect">
            <a:avLst/>
          </a:prstGeom>
        </p:spPr>
      </p:pic>
      <p:sp>
        <p:nvSpPr>
          <p:cNvPr id="6" name="Rechteck 5">
            <a:extLst>
              <a:ext uri="{FF2B5EF4-FFF2-40B4-BE49-F238E27FC236}">
                <a16:creationId xmlns:a16="http://schemas.microsoft.com/office/drawing/2014/main" id="{8E9083D6-54C1-428F-B1F0-6D3EC40A19DB}"/>
              </a:ext>
            </a:extLst>
          </p:cNvPr>
          <p:cNvSpPr/>
          <p:nvPr/>
        </p:nvSpPr>
        <p:spPr>
          <a:xfrm>
            <a:off x="8281595" y="6291036"/>
            <a:ext cx="35251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5A5A5">
                    <a:lumMod val="40000"/>
                    <a:lumOff val="60000"/>
                  </a:srgbClr>
                </a:solidFill>
                <a:effectLst/>
                <a:uLnTx/>
                <a:uFillTx/>
                <a:latin typeface="Calibri" panose="020F0502020204030204"/>
                <a:ea typeface="+mn-ea"/>
                <a:cs typeface="+mn-cs"/>
              </a:rPr>
              <a:t>Photo by </a:t>
            </a:r>
            <a:r>
              <a:rPr kumimoji="0" lang="en-US" sz="1800" b="0" i="0" u="none" strike="noStrike" kern="1200" cap="none" spc="0" normalizeH="0" baseline="0" noProof="0" dirty="0">
                <a:ln>
                  <a:noFill/>
                </a:ln>
                <a:solidFill>
                  <a:srgbClr val="A5A5A5">
                    <a:lumMod val="40000"/>
                    <a:lumOff val="60000"/>
                  </a:srgbClr>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Hello I'm Nik </a:t>
            </a:r>
            <a:r>
              <a:rPr kumimoji="0" lang="en-US" sz="1800" b="0" i="0" u="none" strike="noStrike" kern="1200" cap="none" spc="0" normalizeH="0" baseline="0" noProof="0" dirty="0">
                <a:ln>
                  <a:noFill/>
                </a:ln>
                <a:solidFill>
                  <a:srgbClr val="A5A5A5">
                    <a:lumMod val="40000"/>
                    <a:lumOff val="60000"/>
                  </a:srgbClr>
                </a:solidFill>
                <a:effectLst/>
                <a:uLnTx/>
                <a:uFillTx/>
                <a:latin typeface="Calibri" panose="020F0502020204030204"/>
                <a:ea typeface="+mn-ea"/>
                <a:cs typeface="+mn-cs"/>
              </a:rPr>
              <a:t> on </a:t>
            </a:r>
            <a:r>
              <a:rPr kumimoji="0" lang="en-US" sz="1800" b="0" i="0" u="none" strike="noStrike" kern="1200" cap="none" spc="0" normalizeH="0" baseline="0" noProof="0" dirty="0" err="1">
                <a:ln>
                  <a:noFill/>
                </a:ln>
                <a:solidFill>
                  <a:srgbClr val="A5A5A5">
                    <a:lumMod val="40000"/>
                    <a:lumOff val="60000"/>
                  </a:srgbClr>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Unsplash</a:t>
            </a:r>
            <a:endParaRPr kumimoji="0" lang="en-US" sz="1800" b="0" i="0" u="none" strike="noStrike" kern="1200" cap="none" spc="0" normalizeH="0" baseline="0" noProof="0" dirty="0">
              <a:ln>
                <a:noFill/>
              </a:ln>
              <a:solidFill>
                <a:srgbClr val="A5A5A5">
                  <a:lumMod val="40000"/>
                  <a:lumOff val="60000"/>
                </a:srgbClr>
              </a:solidFill>
              <a:effectLst/>
              <a:uLnTx/>
              <a:uFillTx/>
              <a:latin typeface="Calibri" panose="020F0502020204030204"/>
              <a:ea typeface="+mn-ea"/>
              <a:cs typeface="+mn-cs"/>
            </a:endParaRPr>
          </a:p>
        </p:txBody>
      </p:sp>
      <p:sp>
        <p:nvSpPr>
          <p:cNvPr id="11" name="Rechteck 10">
            <a:extLst>
              <a:ext uri="{FF2B5EF4-FFF2-40B4-BE49-F238E27FC236}">
                <a16:creationId xmlns:a16="http://schemas.microsoft.com/office/drawing/2014/main" id="{3FF45969-056A-457F-BA53-6080BFDA823F}"/>
              </a:ext>
            </a:extLst>
          </p:cNvPr>
          <p:cNvSpPr/>
          <p:nvPr/>
        </p:nvSpPr>
        <p:spPr>
          <a:xfrm>
            <a:off x="2960691" y="-75322"/>
            <a:ext cx="6270627" cy="175432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err="1">
                <a:ln w="9525">
                  <a:noFill/>
                </a:ln>
                <a:solidFill>
                  <a:srgbClr val="C2E49C"/>
                </a:solidFill>
                <a:effectLst/>
                <a:uLnTx/>
                <a:uFillTx/>
                <a:latin typeface="Franklin Gothic Demi Cond" panose="020B0706030402020204" pitchFamily="34" charset="0"/>
                <a:ea typeface="+mn-ea"/>
                <a:cs typeface="+mn-cs"/>
              </a:rPr>
              <a:t>Wir</a:t>
            </a:r>
            <a:r>
              <a:rPr kumimoji="0" lang="en-US" sz="5400" b="0" i="0" u="none" strike="noStrike" kern="1200" cap="none" spc="0" normalizeH="0" baseline="0" noProof="0" dirty="0">
                <a:ln w="9525">
                  <a:noFill/>
                </a:ln>
                <a:solidFill>
                  <a:srgbClr val="C2E49C"/>
                </a:solidFill>
                <a:effectLst/>
                <a:uLnTx/>
                <a:uFillTx/>
                <a:latin typeface="Franklin Gothic Demi Cond" panose="020B0706030402020204" pitchFamily="34" charset="0"/>
                <a:ea typeface="+mn-ea"/>
                <a:cs typeface="+mn-cs"/>
              </a:rPr>
              <a:t> </a:t>
            </a:r>
            <a:r>
              <a:rPr kumimoji="0" lang="en-US" sz="5400" b="0" i="0" u="none" strike="noStrike" kern="1200" cap="none" spc="0" normalizeH="0" baseline="0" noProof="0" dirty="0" err="1">
                <a:ln w="9525">
                  <a:noFill/>
                </a:ln>
                <a:solidFill>
                  <a:srgbClr val="C2E49C"/>
                </a:solidFill>
                <a:effectLst/>
                <a:uLnTx/>
                <a:uFillTx/>
                <a:latin typeface="Franklin Gothic Demi Cond" panose="020B0706030402020204" pitchFamily="34" charset="0"/>
                <a:ea typeface="+mn-ea"/>
                <a:cs typeface="+mn-cs"/>
              </a:rPr>
              <a:t>brauchen</a:t>
            </a:r>
            <a:r>
              <a:rPr kumimoji="0" lang="en-US" sz="5400" b="0" i="0" u="none" strike="noStrike" kern="1200" cap="none" spc="0" normalizeH="0" baseline="0" noProof="0" dirty="0">
                <a:ln w="9525">
                  <a:noFill/>
                </a:ln>
                <a:solidFill>
                  <a:srgbClr val="C2E49C"/>
                </a:solidFill>
                <a:effectLst/>
                <a:uLnTx/>
                <a:uFillTx/>
                <a:latin typeface="Franklin Gothic Demi Cond" panose="020B070603040202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5400" dirty="0">
                <a:ln w="9525">
                  <a:noFill/>
                </a:ln>
                <a:solidFill>
                  <a:srgbClr val="C2E49C"/>
                </a:solidFill>
                <a:latin typeface="Franklin Gothic Demi Cond" panose="020B0706030402020204" pitchFamily="34" charset="0"/>
              </a:rPr>
              <a:t>v</a:t>
            </a:r>
            <a:r>
              <a:rPr kumimoji="0" lang="en-US" sz="5400" b="0" i="0" u="none" strike="noStrike" kern="1200" cap="none" spc="0" normalizeH="0" baseline="0" noProof="0" dirty="0" err="1">
                <a:ln w="9525">
                  <a:noFill/>
                </a:ln>
                <a:solidFill>
                  <a:srgbClr val="C2E49C"/>
                </a:solidFill>
                <a:effectLst/>
                <a:uLnTx/>
                <a:uFillTx/>
                <a:latin typeface="Franklin Gothic Demi Cond" panose="020B0706030402020204" pitchFamily="34" charset="0"/>
                <a:ea typeface="+mn-ea"/>
                <a:cs typeface="+mn-cs"/>
              </a:rPr>
              <a:t>erlässlichen</a:t>
            </a:r>
            <a:r>
              <a:rPr kumimoji="0" lang="en-US" sz="5400" b="0" i="0" u="none" strike="noStrike" kern="1200" cap="none" spc="0" normalizeH="0" baseline="0" noProof="0" dirty="0">
                <a:ln w="9525">
                  <a:noFill/>
                </a:ln>
                <a:solidFill>
                  <a:srgbClr val="C2E49C"/>
                </a:solidFill>
                <a:effectLst/>
                <a:uLnTx/>
                <a:uFillTx/>
                <a:latin typeface="Franklin Gothic Demi Cond" panose="020B0706030402020204" pitchFamily="34" charset="0"/>
                <a:ea typeface="+mn-ea"/>
                <a:cs typeface="+mn-cs"/>
              </a:rPr>
              <a:t> </a:t>
            </a:r>
            <a:r>
              <a:rPr lang="en-US" sz="5400" dirty="0">
                <a:ln w="9525">
                  <a:noFill/>
                </a:ln>
                <a:solidFill>
                  <a:srgbClr val="C2E49C"/>
                </a:solidFill>
                <a:latin typeface="Franklin Gothic Demi Cond" panose="020B0706030402020204" pitchFamily="34" charset="0"/>
              </a:rPr>
              <a:t>Transport</a:t>
            </a:r>
            <a:endParaRPr kumimoji="0" lang="en-US" sz="5400" b="0" i="0" u="none" strike="noStrike" kern="1200" cap="none" spc="0" normalizeH="0" baseline="0" noProof="0" dirty="0">
              <a:ln w="9525">
                <a:noFill/>
              </a:ln>
              <a:solidFill>
                <a:srgbClr val="C2E49C"/>
              </a:solidFill>
              <a:effectLst/>
              <a:uLnTx/>
              <a:uFillTx/>
              <a:latin typeface="Franklin Gothic Demi Cond" panose="020B0706030402020204" pitchFamily="34" charset="0"/>
              <a:ea typeface="+mn-ea"/>
              <a:cs typeface="+mn-cs"/>
            </a:endParaRPr>
          </a:p>
        </p:txBody>
      </p:sp>
    </p:spTree>
    <p:extLst>
      <p:ext uri="{BB962C8B-B14F-4D97-AF65-F5344CB8AC3E}">
        <p14:creationId xmlns:p14="http://schemas.microsoft.com/office/powerpoint/2010/main" val="1449450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medien 4" title="Continuous Improvement auf der Todesstern-Datenbank: Intro">
            <a:hlinkClick r:id="" action="ppaction://media"/>
            <a:extLst>
              <a:ext uri="{FF2B5EF4-FFF2-40B4-BE49-F238E27FC236}">
                <a16:creationId xmlns:a16="http://schemas.microsoft.com/office/drawing/2014/main" id="{284AD2EE-B79B-8560-8960-0209B32540C8}"/>
              </a:ext>
            </a:extLst>
          </p:cNvPr>
          <p:cNvPicPr>
            <a:picLocks noRot="1" noChangeAspect="1"/>
          </p:cNvPicPr>
          <p:nvPr>
            <a:videoFile r:link="rId1"/>
          </p:nvPr>
        </p:nvPicPr>
        <p:blipFill>
          <a:blip r:embed="rId4"/>
          <a:stretch>
            <a:fillRect/>
          </a:stretch>
        </p:blipFill>
        <p:spPr>
          <a:xfrm>
            <a:off x="0" y="0"/>
            <a:ext cx="12138053" cy="6858000"/>
          </a:xfrm>
          <a:prstGeom prst="rect">
            <a:avLst/>
          </a:prstGeom>
        </p:spPr>
      </p:pic>
    </p:spTree>
    <p:extLst>
      <p:ext uri="{BB962C8B-B14F-4D97-AF65-F5344CB8AC3E}">
        <p14:creationId xmlns:p14="http://schemas.microsoft.com/office/powerpoint/2010/main" val="281059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215B8F"/>
            </a:gs>
          </a:gsLst>
          <a:lin ang="18900000" scaled="1"/>
        </a:gradFill>
        <a:effectLst/>
      </p:bgPr>
    </p:bg>
    <p:spTree>
      <p:nvGrpSpPr>
        <p:cNvPr id="1" name=""/>
        <p:cNvGrpSpPr/>
        <p:nvPr/>
      </p:nvGrpSpPr>
      <p:grpSpPr>
        <a:xfrm>
          <a:off x="0" y="0"/>
          <a:ext cx="0" cy="0"/>
          <a:chOff x="0" y="0"/>
          <a:chExt cx="0" cy="0"/>
        </a:xfrm>
      </p:grpSpPr>
      <p:sp>
        <p:nvSpPr>
          <p:cNvPr id="2" name="Textfeld 1"/>
          <p:cNvSpPr txBox="1"/>
          <p:nvPr/>
        </p:nvSpPr>
        <p:spPr>
          <a:xfrm>
            <a:off x="287694" y="289248"/>
            <a:ext cx="1159950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prstClr val="white"/>
                </a:solidFill>
                <a:effectLst/>
                <a:uLnTx/>
                <a:uFillTx/>
                <a:latin typeface="Franklin Gothic Demi Cond" panose="020B0706030402020204" pitchFamily="34" charset="0"/>
              </a:rPr>
              <a:t>Struktur/Daten ändern, ohne State zu zerstören</a:t>
            </a:r>
          </a:p>
        </p:txBody>
      </p:sp>
      <p:grpSp>
        <p:nvGrpSpPr>
          <p:cNvPr id="4" name="Gruppieren 3">
            <a:extLst>
              <a:ext uri="{FF2B5EF4-FFF2-40B4-BE49-F238E27FC236}">
                <a16:creationId xmlns:a16="http://schemas.microsoft.com/office/drawing/2014/main" id="{39549116-DB8D-9B16-26A7-D3D56B8178AC}"/>
              </a:ext>
            </a:extLst>
          </p:cNvPr>
          <p:cNvGrpSpPr/>
          <p:nvPr/>
        </p:nvGrpSpPr>
        <p:grpSpPr>
          <a:xfrm>
            <a:off x="4556421" y="1951172"/>
            <a:ext cx="2779776" cy="2279904"/>
            <a:chOff x="3879088" y="1804416"/>
            <a:chExt cx="2779776" cy="2279904"/>
          </a:xfrm>
        </p:grpSpPr>
        <p:sp>
          <p:nvSpPr>
            <p:cNvPr id="21" name="Flussdiagramm: Magnetplattenspeicher 20">
              <a:extLst>
                <a:ext uri="{FF2B5EF4-FFF2-40B4-BE49-F238E27FC236}">
                  <a16:creationId xmlns:a16="http://schemas.microsoft.com/office/drawing/2014/main" id="{AA4AE196-AB92-6CDE-C146-5E7A3AFA03FA}"/>
                </a:ext>
              </a:extLst>
            </p:cNvPr>
            <p:cNvSpPr/>
            <p:nvPr/>
          </p:nvSpPr>
          <p:spPr>
            <a:xfrm>
              <a:off x="5110480" y="1804416"/>
              <a:ext cx="1548384" cy="2279904"/>
            </a:xfrm>
            <a:prstGeom prst="flowChartMagneticDisk">
              <a:avLst/>
            </a:prstGeom>
            <a:solidFill>
              <a:schemeClr val="accent1">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Pfeil: nach rechts 22">
              <a:extLst>
                <a:ext uri="{FF2B5EF4-FFF2-40B4-BE49-F238E27FC236}">
                  <a16:creationId xmlns:a16="http://schemas.microsoft.com/office/drawing/2014/main" id="{8F8B15B3-57BE-26B6-0810-11EF9AC6DD6E}"/>
                </a:ext>
              </a:extLst>
            </p:cNvPr>
            <p:cNvSpPr/>
            <p:nvPr/>
          </p:nvSpPr>
          <p:spPr>
            <a:xfrm>
              <a:off x="3879088" y="2767584"/>
              <a:ext cx="1426464" cy="769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3" name="Textfeld 32">
            <a:extLst>
              <a:ext uri="{FF2B5EF4-FFF2-40B4-BE49-F238E27FC236}">
                <a16:creationId xmlns:a16="http://schemas.microsoft.com/office/drawing/2014/main" id="{D5153C84-B227-7778-C30A-807133995B67}"/>
              </a:ext>
            </a:extLst>
          </p:cNvPr>
          <p:cNvSpPr txBox="1"/>
          <p:nvPr/>
        </p:nvSpPr>
        <p:spPr>
          <a:xfrm>
            <a:off x="813079" y="2736502"/>
            <a:ext cx="4359038" cy="1384995"/>
          </a:xfrm>
          <a:prstGeom prst="rect">
            <a:avLst/>
          </a:prstGeom>
          <a:noFill/>
        </p:spPr>
        <p:txBody>
          <a:bodyPr wrap="square">
            <a:spAutoFit/>
          </a:bodyPr>
          <a:lstStyle/>
          <a:p>
            <a:pPr marL="285750" indent="-285750">
              <a:buFont typeface="Arial" panose="020B0604020202020204" pitchFamily="34" charset="0"/>
              <a:buChar char="•"/>
            </a:pPr>
            <a:r>
              <a:rPr lang="de-DE" sz="2800" dirty="0">
                <a:solidFill>
                  <a:schemeClr val="bg1"/>
                </a:solidFill>
              </a:rPr>
              <a:t>Neue Tabelle / Spalte</a:t>
            </a:r>
          </a:p>
          <a:p>
            <a:pPr marL="285750" indent="-285750">
              <a:buFont typeface="Arial" panose="020B0604020202020204" pitchFamily="34" charset="0"/>
              <a:buChar char="•"/>
            </a:pPr>
            <a:r>
              <a:rPr lang="de-DE" sz="2800" dirty="0">
                <a:solidFill>
                  <a:schemeClr val="bg1"/>
                </a:solidFill>
              </a:rPr>
              <a:t>Änderung Package</a:t>
            </a:r>
          </a:p>
          <a:p>
            <a:pPr marL="285750" indent="-285750">
              <a:buFont typeface="Arial" panose="020B0604020202020204" pitchFamily="34" charset="0"/>
              <a:buChar char="•"/>
            </a:pPr>
            <a:r>
              <a:rPr lang="de-DE" sz="2800" dirty="0">
                <a:solidFill>
                  <a:schemeClr val="bg1"/>
                </a:solidFill>
              </a:rPr>
              <a:t>Update bestimmter Daten </a:t>
            </a:r>
          </a:p>
        </p:txBody>
      </p:sp>
      <p:sp>
        <p:nvSpPr>
          <p:cNvPr id="5" name="Textfeld 4">
            <a:extLst>
              <a:ext uri="{FF2B5EF4-FFF2-40B4-BE49-F238E27FC236}">
                <a16:creationId xmlns:a16="http://schemas.microsoft.com/office/drawing/2014/main" id="{5CD53CCC-667F-0613-7305-514C32A4A5D8}"/>
              </a:ext>
            </a:extLst>
          </p:cNvPr>
          <p:cNvSpPr txBox="1"/>
          <p:nvPr/>
        </p:nvSpPr>
        <p:spPr>
          <a:xfrm>
            <a:off x="7546708" y="2736501"/>
            <a:ext cx="4359038" cy="1384995"/>
          </a:xfrm>
          <a:prstGeom prst="rect">
            <a:avLst/>
          </a:prstGeom>
          <a:noFill/>
        </p:spPr>
        <p:txBody>
          <a:bodyPr wrap="square">
            <a:spAutoFit/>
          </a:bodyPr>
          <a:lstStyle/>
          <a:p>
            <a:pPr marL="285750" indent="-285750">
              <a:buFont typeface="Arial" panose="020B0604020202020204" pitchFamily="34" charset="0"/>
              <a:buChar char="•"/>
            </a:pPr>
            <a:r>
              <a:rPr lang="de-DE" sz="2800" dirty="0">
                <a:solidFill>
                  <a:srgbClr val="FFBDBD"/>
                </a:solidFill>
              </a:rPr>
              <a:t>Datenverlust</a:t>
            </a:r>
          </a:p>
          <a:p>
            <a:pPr marL="285750" indent="-285750">
              <a:buFont typeface="Arial" panose="020B0604020202020204" pitchFamily="34" charset="0"/>
              <a:buChar char="•"/>
            </a:pPr>
            <a:r>
              <a:rPr lang="de-DE" sz="2800" dirty="0">
                <a:solidFill>
                  <a:srgbClr val="FFBDBD"/>
                </a:solidFill>
              </a:rPr>
              <a:t>Änderung C &gt; B</a:t>
            </a:r>
          </a:p>
          <a:p>
            <a:pPr marL="285750" indent="-285750">
              <a:buFont typeface="Arial" panose="020B0604020202020204" pitchFamily="34" charset="0"/>
              <a:buChar char="•"/>
            </a:pPr>
            <a:r>
              <a:rPr lang="de-DE" sz="2800" dirty="0">
                <a:solidFill>
                  <a:srgbClr val="FFBDBD"/>
                </a:solidFill>
              </a:rPr>
              <a:t>Inkonsistenz</a:t>
            </a:r>
          </a:p>
        </p:txBody>
      </p:sp>
      <p:sp>
        <p:nvSpPr>
          <p:cNvPr id="6" name="Textfeld 5">
            <a:extLst>
              <a:ext uri="{FF2B5EF4-FFF2-40B4-BE49-F238E27FC236}">
                <a16:creationId xmlns:a16="http://schemas.microsoft.com/office/drawing/2014/main" id="{251AAF2F-F842-14C1-9CFA-437CCB3A106C}"/>
              </a:ext>
            </a:extLst>
          </p:cNvPr>
          <p:cNvSpPr txBox="1"/>
          <p:nvPr/>
        </p:nvSpPr>
        <p:spPr>
          <a:xfrm>
            <a:off x="183132" y="5227106"/>
            <a:ext cx="11599505" cy="12618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prstClr val="white"/>
                </a:solidFill>
                <a:effectLst/>
                <a:uLnTx/>
                <a:uFillTx/>
                <a:latin typeface="Franklin Gothic Demi Cond" panose="020B0706030402020204" pitchFamily="34" charset="0"/>
              </a:rPr>
              <a:t>Migration-basiertes </a:t>
            </a:r>
            <a:r>
              <a:rPr kumimoji="0" lang="de-DE" sz="4400" b="0" i="0" u="none" strike="noStrike" kern="1200" cap="none" spc="0" normalizeH="0" baseline="0" noProof="0" dirty="0" err="1">
                <a:ln>
                  <a:noFill/>
                </a:ln>
                <a:solidFill>
                  <a:prstClr val="white"/>
                </a:solidFill>
                <a:effectLst/>
                <a:uLnTx/>
                <a:uFillTx/>
                <a:latin typeface="Franklin Gothic Demi Cond" panose="020B0706030402020204" pitchFamily="34" charset="0"/>
              </a:rPr>
              <a:t>Deployment</a:t>
            </a:r>
            <a:endParaRPr kumimoji="0" lang="de-DE" sz="4400" b="0" i="0" u="none" strike="noStrike" kern="1200" cap="none" spc="0" normalizeH="0" baseline="0" noProof="0" dirty="0">
              <a:ln>
                <a:noFill/>
              </a:ln>
              <a:solidFill>
                <a:prstClr val="white"/>
              </a:solidFill>
              <a:effectLst/>
              <a:uLnTx/>
              <a:uFillTx/>
              <a:latin typeface="Franklin Gothic Demi Cond" panose="020B07060304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a:solidFill>
                  <a:schemeClr val="bg1">
                    <a:lumMod val="75000"/>
                  </a:schemeClr>
                </a:solidFill>
                <a:hlinkClick r:id="rId3">
                  <a:extLst>
                    <a:ext uri="{A12FA001-AC4F-418D-AE19-62706E023703}">
                      <ahyp:hlinkClr xmlns:ahyp="http://schemas.microsoft.com/office/drawing/2018/hyperlinkcolor" val="tx"/>
                    </a:ext>
                  </a:extLst>
                </a:hlinkClick>
              </a:rPr>
              <a:t>"One does not simply update a database" (developer-sam.de)</a:t>
            </a:r>
            <a:endParaRPr kumimoji="0" lang="de-DE" sz="3200" b="0" i="0" u="none" strike="noStrike" kern="1200" cap="none" spc="0" normalizeH="0" baseline="0" noProof="0" dirty="0">
              <a:ln>
                <a:noFill/>
              </a:ln>
              <a:solidFill>
                <a:schemeClr val="bg1">
                  <a:lumMod val="75000"/>
                </a:schemeClr>
              </a:solidFill>
              <a:effectLst/>
              <a:uLnTx/>
              <a:uFillTx/>
              <a:latin typeface="Franklin Gothic Demi Cond" panose="020B0706030402020204" pitchFamily="34" charset="0"/>
            </a:endParaRPr>
          </a:p>
        </p:txBody>
      </p:sp>
    </p:spTree>
    <p:extLst>
      <p:ext uri="{BB962C8B-B14F-4D97-AF65-F5344CB8AC3E}">
        <p14:creationId xmlns:p14="http://schemas.microsoft.com/office/powerpoint/2010/main" val="183625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P spid="5"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215B8F"/>
            </a:gs>
          </a:gsLst>
          <a:lin ang="18900000" scaled="1"/>
        </a:gradFill>
        <a:effectLst/>
      </p:bgPr>
    </p:bg>
    <p:spTree>
      <p:nvGrpSpPr>
        <p:cNvPr id="1" name=""/>
        <p:cNvGrpSpPr/>
        <p:nvPr/>
      </p:nvGrpSpPr>
      <p:grpSpPr>
        <a:xfrm>
          <a:off x="0" y="0"/>
          <a:ext cx="0" cy="0"/>
          <a:chOff x="0" y="0"/>
          <a:chExt cx="0" cy="0"/>
        </a:xfrm>
      </p:grpSpPr>
      <p:sp>
        <p:nvSpPr>
          <p:cNvPr id="2" name="Textfeld 1"/>
          <p:cNvSpPr txBox="1"/>
          <p:nvPr/>
        </p:nvSpPr>
        <p:spPr>
          <a:xfrm>
            <a:off x="287694" y="289248"/>
            <a:ext cx="1159950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prstClr val="white"/>
                </a:solidFill>
                <a:effectLst/>
                <a:uLnTx/>
                <a:uFillTx/>
                <a:latin typeface="Franklin Gothic Demi Cond" panose="020B0706030402020204" pitchFamily="34" charset="0"/>
              </a:rPr>
              <a:t>Migration-basiertes </a:t>
            </a:r>
            <a:r>
              <a:rPr kumimoji="0" lang="de-DE" sz="4400" b="0" i="0" u="none" strike="noStrike" kern="1200" cap="none" spc="0" normalizeH="0" baseline="0" noProof="0" dirty="0" err="1">
                <a:ln>
                  <a:noFill/>
                </a:ln>
                <a:solidFill>
                  <a:prstClr val="white"/>
                </a:solidFill>
                <a:effectLst/>
                <a:uLnTx/>
                <a:uFillTx/>
                <a:latin typeface="Franklin Gothic Demi Cond" panose="020B0706030402020204" pitchFamily="34" charset="0"/>
              </a:rPr>
              <a:t>Deployment</a:t>
            </a:r>
            <a:endParaRPr kumimoji="0" lang="de-DE" sz="4400" b="0" i="0" u="none" strike="noStrike" kern="1200" cap="none" spc="0" normalizeH="0" baseline="0" noProof="0" dirty="0">
              <a:ln>
                <a:noFill/>
              </a:ln>
              <a:solidFill>
                <a:prstClr val="white"/>
              </a:solidFill>
              <a:effectLst/>
              <a:uLnTx/>
              <a:uFillTx/>
              <a:latin typeface="Franklin Gothic Demi Cond" panose="020B0706030402020204" pitchFamily="34" charset="0"/>
            </a:endParaRPr>
          </a:p>
        </p:txBody>
      </p:sp>
      <p:sp>
        <p:nvSpPr>
          <p:cNvPr id="3" name="Rectangle 1">
            <a:extLst>
              <a:ext uri="{FF2B5EF4-FFF2-40B4-BE49-F238E27FC236}">
                <a16:creationId xmlns:a16="http://schemas.microsoft.com/office/drawing/2014/main" id="{8155851E-99AA-365B-D729-280F2FB5BCC5}"/>
              </a:ext>
            </a:extLst>
          </p:cNvPr>
          <p:cNvSpPr>
            <a:spLocks noChangeArrowheads="1"/>
          </p:cNvSpPr>
          <p:nvPr/>
        </p:nvSpPr>
        <p:spPr bwMode="auto">
          <a:xfrm>
            <a:off x="423161" y="1873954"/>
            <a:ext cx="6982350" cy="2009422"/>
          </a:xfrm>
          <a:prstGeom prst="rect">
            <a:avLst/>
          </a:prstGeom>
          <a:solidFill>
            <a:schemeClr val="tx1"/>
          </a:solidFill>
          <a:ln w="19050">
            <a:solidFill>
              <a:srgbClr val="CDDEEF"/>
            </a:solidFill>
          </a:ln>
          <a:effectLst/>
        </p:spPr>
        <p:txBody>
          <a:bodyPr vert="horz" wrap="non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0" i="0" u="none" strike="noStrike" cap="none" normalizeH="0" baseline="0" dirty="0" err="1">
                <a:ln>
                  <a:noFill/>
                </a:ln>
                <a:solidFill>
                  <a:srgbClr val="CC7832"/>
                </a:solidFill>
                <a:effectLst/>
                <a:latin typeface="JetBrains Mono"/>
              </a:rPr>
              <a:t>create</a:t>
            </a:r>
            <a:r>
              <a:rPr kumimoji="0" lang="de-DE" altLang="de-DE" sz="2400" b="0" i="0" u="none" strike="noStrike" cap="none" normalizeH="0" baseline="0" dirty="0">
                <a:ln>
                  <a:noFill/>
                </a:ln>
                <a:solidFill>
                  <a:srgbClr val="CC7832"/>
                </a:solidFill>
                <a:effectLst/>
                <a:latin typeface="JetBrains Mono"/>
              </a:rPr>
              <a:t> </a:t>
            </a:r>
            <a:r>
              <a:rPr kumimoji="0" lang="de-DE" altLang="de-DE" sz="2400" b="0" i="0" u="none" strike="noStrike" cap="none" normalizeH="0" baseline="0" dirty="0" err="1">
                <a:ln>
                  <a:noFill/>
                </a:ln>
                <a:solidFill>
                  <a:srgbClr val="CC7832"/>
                </a:solidFill>
                <a:effectLst/>
                <a:latin typeface="JetBrains Mono"/>
              </a:rPr>
              <a:t>or</a:t>
            </a:r>
            <a:r>
              <a:rPr kumimoji="0" lang="de-DE" altLang="de-DE" sz="2400" b="0" i="0" u="none" strike="noStrike" cap="none" normalizeH="0" baseline="0" dirty="0">
                <a:ln>
                  <a:noFill/>
                </a:ln>
                <a:solidFill>
                  <a:srgbClr val="CC7832"/>
                </a:solidFill>
                <a:effectLst/>
                <a:latin typeface="JetBrains Mono"/>
              </a:rPr>
              <a:t> </a:t>
            </a:r>
            <a:r>
              <a:rPr kumimoji="0" lang="de-DE" altLang="de-DE" sz="2400" b="0" i="0" u="none" strike="noStrike" cap="none" normalizeH="0" baseline="0" dirty="0" err="1">
                <a:ln>
                  <a:noFill/>
                </a:ln>
                <a:solidFill>
                  <a:srgbClr val="CC7832"/>
                </a:solidFill>
                <a:effectLst/>
                <a:latin typeface="JetBrains Mono"/>
              </a:rPr>
              <a:t>replace</a:t>
            </a:r>
            <a:r>
              <a:rPr kumimoji="0" lang="de-DE" altLang="de-DE" sz="2400" b="0" i="0" u="none" strike="noStrike" cap="none" normalizeH="0" baseline="0" dirty="0">
                <a:ln>
                  <a:noFill/>
                </a:ln>
                <a:solidFill>
                  <a:srgbClr val="CC7832"/>
                </a:solidFill>
                <a:effectLst/>
                <a:latin typeface="JetBrains Mono"/>
              </a:rPr>
              <a:t> </a:t>
            </a:r>
            <a:r>
              <a:rPr kumimoji="0" lang="de-DE" altLang="de-DE" sz="2400" b="0" i="0" u="none" strike="noStrike" cap="none" normalizeH="0" baseline="0" dirty="0" err="1">
                <a:ln>
                  <a:noFill/>
                </a:ln>
                <a:solidFill>
                  <a:srgbClr val="CC7832"/>
                </a:solidFill>
                <a:effectLst/>
                <a:latin typeface="JetBrains Mono"/>
              </a:rPr>
              <a:t>package</a:t>
            </a:r>
            <a:r>
              <a:rPr kumimoji="0" lang="de-DE" altLang="de-DE" sz="2400" b="0" i="0" u="none" strike="noStrike" cap="none" normalizeH="0" baseline="0" dirty="0">
                <a:ln>
                  <a:noFill/>
                </a:ln>
                <a:solidFill>
                  <a:srgbClr val="CC7832"/>
                </a:solidFill>
                <a:effectLst/>
                <a:latin typeface="JetBrains Mono"/>
              </a:rPr>
              <a:t> </a:t>
            </a:r>
            <a:r>
              <a:rPr kumimoji="0" lang="de-DE" altLang="de-DE" sz="2400" b="0" i="0" u="none" strike="noStrike" cap="none" normalizeH="0" baseline="0" dirty="0" err="1">
                <a:ln>
                  <a:noFill/>
                </a:ln>
                <a:solidFill>
                  <a:srgbClr val="CC7832"/>
                </a:solidFill>
                <a:effectLst/>
                <a:latin typeface="JetBrains Mono"/>
              </a:rPr>
              <a:t>body</a:t>
            </a:r>
            <a:r>
              <a:rPr kumimoji="0" lang="de-DE" altLang="de-DE" sz="2400" b="0" i="0" u="none" strike="noStrike" cap="none" normalizeH="0" baseline="0" dirty="0">
                <a:ln>
                  <a:noFill/>
                </a:ln>
                <a:solidFill>
                  <a:srgbClr val="CC7832"/>
                </a:solidFill>
                <a:effectLst/>
                <a:latin typeface="JetBrains Mono"/>
              </a:rPr>
              <a:t> </a:t>
            </a:r>
            <a:r>
              <a:rPr kumimoji="0" lang="de-DE" altLang="de-DE" sz="2400" b="0" i="0" u="none" strike="noStrike" cap="none" normalizeH="0" baseline="0" dirty="0" err="1">
                <a:ln>
                  <a:noFill/>
                </a:ln>
                <a:solidFill>
                  <a:srgbClr val="A9B7C6"/>
                </a:solidFill>
                <a:effectLst/>
                <a:latin typeface="JetBrains Mono"/>
              </a:rPr>
              <a:t>alignment_detector</a:t>
            </a:r>
            <a:r>
              <a:rPr kumimoji="0" lang="de-DE" altLang="de-DE" sz="2400" b="0" i="0" u="none" strike="noStrike" cap="none" normalizeH="0" baseline="0" dirty="0">
                <a:ln>
                  <a:noFill/>
                </a:ln>
                <a:solidFill>
                  <a:srgbClr val="A9B7C6"/>
                </a:solidFill>
                <a:effectLst/>
                <a:latin typeface="JetBrains Mono"/>
              </a:rPr>
              <a:t> </a:t>
            </a:r>
            <a:r>
              <a:rPr kumimoji="0" lang="de-DE" altLang="de-DE" sz="2400" b="0" i="0" u="none" strike="noStrike" cap="none" normalizeH="0" baseline="0" dirty="0" err="1">
                <a:ln>
                  <a:noFill/>
                </a:ln>
                <a:solidFill>
                  <a:srgbClr val="CC7832"/>
                </a:solidFill>
                <a:effectLst/>
                <a:latin typeface="JetBrains Mono"/>
              </a:rPr>
              <a:t>as</a:t>
            </a:r>
            <a:br>
              <a:rPr kumimoji="0" lang="de-DE" altLang="de-DE" sz="2400" b="0" i="0" u="none" strike="noStrike" cap="none" normalizeH="0" baseline="0" dirty="0">
                <a:ln>
                  <a:noFill/>
                </a:ln>
                <a:solidFill>
                  <a:srgbClr val="CC7832"/>
                </a:solidFill>
                <a:effectLst/>
                <a:latin typeface="JetBrains Mono"/>
              </a:rPr>
            </a:br>
            <a:br>
              <a:rPr kumimoji="0" lang="de-DE" altLang="de-DE" sz="2400" b="0" i="0" u="none" strike="noStrike" cap="none" normalizeH="0" baseline="0" dirty="0">
                <a:ln>
                  <a:noFill/>
                </a:ln>
                <a:solidFill>
                  <a:srgbClr val="CC7832"/>
                </a:solidFill>
                <a:effectLst/>
                <a:latin typeface="JetBrains Mono"/>
              </a:rPr>
            </a:br>
            <a:r>
              <a:rPr kumimoji="0" lang="de-DE" altLang="de-DE" sz="2400" b="0" i="0" u="none" strike="noStrike" cap="none" normalizeH="0" baseline="0" dirty="0">
                <a:ln>
                  <a:noFill/>
                </a:ln>
                <a:solidFill>
                  <a:srgbClr val="CC7832"/>
                </a:solidFill>
                <a:effectLst/>
                <a:latin typeface="JetBrains Mono"/>
              </a:rPr>
              <a:t>  </a:t>
            </a:r>
            <a:r>
              <a:rPr kumimoji="0" lang="de-DE" altLang="de-DE" sz="2400" b="0" i="0" u="none" strike="noStrike" cap="none" normalizeH="0" baseline="0" dirty="0" err="1">
                <a:ln>
                  <a:noFill/>
                </a:ln>
                <a:solidFill>
                  <a:srgbClr val="CC7832"/>
                </a:solidFill>
                <a:effectLst/>
                <a:latin typeface="JetBrains Mono"/>
              </a:rPr>
              <a:t>function</a:t>
            </a:r>
            <a:r>
              <a:rPr kumimoji="0" lang="de-DE" altLang="de-DE" sz="2400" b="0" i="0" u="none" strike="noStrike" cap="none" normalizeH="0" baseline="0" dirty="0">
                <a:ln>
                  <a:noFill/>
                </a:ln>
                <a:solidFill>
                  <a:srgbClr val="CC7832"/>
                </a:solidFill>
                <a:effectLst/>
                <a:latin typeface="JetBrains Mono"/>
              </a:rPr>
              <a:t> </a:t>
            </a:r>
            <a:r>
              <a:rPr kumimoji="0" lang="de-DE" altLang="de-DE" sz="2400" b="0" i="1" u="none" strike="noStrike" cap="none" normalizeH="0" baseline="0" dirty="0" err="1">
                <a:ln>
                  <a:noFill/>
                </a:ln>
                <a:solidFill>
                  <a:srgbClr val="FFC66D"/>
                </a:solidFill>
                <a:effectLst/>
                <a:latin typeface="JetBrains Mono"/>
              </a:rPr>
              <a:t>detect_from_name</a:t>
            </a:r>
            <a:r>
              <a:rPr kumimoji="0" lang="de-DE" altLang="de-DE" sz="2400" b="0" i="0" u="none" strike="noStrike" cap="none" normalizeH="0" baseline="0" dirty="0">
                <a:ln>
                  <a:noFill/>
                </a:ln>
                <a:solidFill>
                  <a:srgbClr val="A9B7C6"/>
                </a:solidFill>
                <a:effectLst/>
                <a:latin typeface="JetBrains Mono"/>
              </a:rPr>
              <a:t>( </a:t>
            </a:r>
            <a:r>
              <a:rPr kumimoji="0" lang="de-DE" altLang="de-DE" sz="2400" b="0" i="0" u="none" strike="noStrike" cap="none" normalizeH="0" baseline="0" dirty="0" err="1">
                <a:ln>
                  <a:noFill/>
                </a:ln>
                <a:solidFill>
                  <a:srgbClr val="A9B7C6"/>
                </a:solidFill>
                <a:effectLst/>
                <a:latin typeface="JetBrains Mono"/>
              </a:rPr>
              <a:t>i_name</a:t>
            </a:r>
            <a:r>
              <a:rPr kumimoji="0" lang="de-DE" altLang="de-DE" sz="2400" b="0" i="0" u="none" strike="noStrike" cap="none" normalizeH="0" baseline="0" dirty="0">
                <a:ln>
                  <a:noFill/>
                </a:ln>
                <a:solidFill>
                  <a:srgbClr val="A9B7C6"/>
                </a:solidFill>
                <a:effectLst/>
                <a:latin typeface="JetBrains Mono"/>
              </a:rPr>
              <a:t> </a:t>
            </a:r>
            <a:r>
              <a:rPr kumimoji="0" lang="de-DE" altLang="de-DE" sz="2400" b="0" i="0" u="none" strike="noStrike" cap="none" normalizeH="0" baseline="0" dirty="0">
                <a:ln>
                  <a:noFill/>
                </a:ln>
                <a:solidFill>
                  <a:srgbClr val="CC7832"/>
                </a:solidFill>
                <a:effectLst/>
                <a:latin typeface="JetBrains Mono"/>
              </a:rPr>
              <a:t>varchar2 </a:t>
            </a:r>
            <a:r>
              <a:rPr kumimoji="0" lang="de-DE" altLang="de-DE" sz="2400" b="0" i="0" u="none" strike="noStrike" cap="none" normalizeH="0" baseline="0" dirty="0">
                <a:ln>
                  <a:noFill/>
                </a:ln>
                <a:solidFill>
                  <a:srgbClr val="A9B7C6"/>
                </a:solidFill>
                <a:effectLst/>
                <a:latin typeface="JetBrains Mono"/>
              </a:rPr>
              <a:t>)</a:t>
            </a:r>
            <a:br>
              <a:rPr kumimoji="0" lang="de-DE" altLang="de-DE" sz="2400" b="0" i="0" u="none" strike="noStrike" cap="none" normalizeH="0" baseline="0" dirty="0">
                <a:ln>
                  <a:noFill/>
                </a:ln>
                <a:solidFill>
                  <a:srgbClr val="A9B7C6"/>
                </a:solidFill>
                <a:effectLst/>
                <a:latin typeface="JetBrains Mono"/>
              </a:rPr>
            </a:br>
            <a:r>
              <a:rPr kumimoji="0" lang="de-DE" altLang="de-DE" sz="2400" b="0" i="0" u="none" strike="noStrike" cap="none" normalizeH="0" baseline="0" dirty="0">
                <a:ln>
                  <a:noFill/>
                </a:ln>
                <a:solidFill>
                  <a:srgbClr val="A9B7C6"/>
                </a:solidFill>
                <a:effectLst/>
                <a:latin typeface="JetBrains Mono"/>
              </a:rPr>
              <a:t>    </a:t>
            </a:r>
            <a:r>
              <a:rPr kumimoji="0" lang="de-DE" altLang="de-DE" sz="2400" b="0" i="0" u="none" strike="noStrike" cap="none" normalizeH="0" baseline="0" dirty="0" err="1">
                <a:ln>
                  <a:noFill/>
                </a:ln>
                <a:solidFill>
                  <a:srgbClr val="CC7832"/>
                </a:solidFill>
                <a:effectLst/>
                <a:latin typeface="JetBrains Mono"/>
              </a:rPr>
              <a:t>return</a:t>
            </a:r>
            <a:r>
              <a:rPr kumimoji="0" lang="de-DE" altLang="de-DE" sz="2400" b="0" i="0" u="none" strike="noStrike" cap="none" normalizeH="0" baseline="0" dirty="0">
                <a:ln>
                  <a:noFill/>
                </a:ln>
                <a:solidFill>
                  <a:srgbClr val="CC7832"/>
                </a:solidFill>
                <a:effectLst/>
                <a:latin typeface="JetBrains Mono"/>
              </a:rPr>
              <a:t> varchar2</a:t>
            </a:r>
            <a:br>
              <a:rPr kumimoji="0" lang="de-DE" altLang="de-DE" sz="2400" b="0" i="0" u="none" strike="noStrike" cap="none" normalizeH="0" baseline="0" dirty="0">
                <a:ln>
                  <a:noFill/>
                </a:ln>
                <a:solidFill>
                  <a:srgbClr val="CC7832"/>
                </a:solidFill>
                <a:effectLst/>
                <a:latin typeface="JetBrains Mono"/>
              </a:rPr>
            </a:br>
            <a:r>
              <a:rPr kumimoji="0" lang="de-DE" altLang="de-DE" sz="2400" b="0" i="0" u="none" strike="noStrike" cap="none" normalizeH="0" baseline="0" dirty="0">
                <a:ln>
                  <a:noFill/>
                </a:ln>
                <a:solidFill>
                  <a:srgbClr val="CC7832"/>
                </a:solidFill>
                <a:effectLst/>
                <a:latin typeface="JetBrains Mono"/>
              </a:rPr>
              <a:t>  </a:t>
            </a:r>
            <a:r>
              <a:rPr kumimoji="0" lang="de-DE" altLang="de-DE" sz="2400" b="0" i="0" u="none" strike="noStrike" cap="none" normalizeH="0" baseline="0" dirty="0" err="1">
                <a:ln>
                  <a:noFill/>
                </a:ln>
                <a:solidFill>
                  <a:srgbClr val="CC7832"/>
                </a:solidFill>
                <a:effectLst/>
                <a:latin typeface="JetBrains Mono"/>
              </a:rPr>
              <a:t>as</a:t>
            </a:r>
            <a:r>
              <a:rPr lang="de-DE" altLang="de-DE" sz="2400" dirty="0">
                <a:solidFill>
                  <a:srgbClr val="CC7832"/>
                </a:solidFill>
                <a:latin typeface="JetBrains Mono"/>
              </a:rPr>
              <a:t>…</a:t>
            </a:r>
            <a:endParaRPr kumimoji="0" lang="de-DE" altLang="de-DE" sz="4800" b="0" i="0" u="none" strike="noStrike" cap="none" normalizeH="0" baseline="0" dirty="0">
              <a:ln>
                <a:noFill/>
              </a:ln>
              <a:solidFill>
                <a:schemeClr val="tx1"/>
              </a:solidFill>
              <a:effectLst/>
              <a:latin typeface="Arial" panose="020B0604020202020204" pitchFamily="34" charset="0"/>
            </a:endParaRPr>
          </a:p>
        </p:txBody>
      </p:sp>
      <p:sp>
        <p:nvSpPr>
          <p:cNvPr id="7" name="Textfeld 6">
            <a:extLst>
              <a:ext uri="{FF2B5EF4-FFF2-40B4-BE49-F238E27FC236}">
                <a16:creationId xmlns:a16="http://schemas.microsoft.com/office/drawing/2014/main" id="{9ED1C3AF-98C2-D41F-3FC1-A99023C77769}"/>
              </a:ext>
            </a:extLst>
          </p:cNvPr>
          <p:cNvSpPr txBox="1"/>
          <p:nvPr/>
        </p:nvSpPr>
        <p:spPr>
          <a:xfrm>
            <a:off x="423161" y="1412289"/>
            <a:ext cx="5813778" cy="461665"/>
          </a:xfrm>
          <a:prstGeom prst="rect">
            <a:avLst/>
          </a:prstGeom>
          <a:solidFill>
            <a:srgbClr val="CDDEEF"/>
          </a:solidFill>
        </p:spPr>
        <p:txBody>
          <a:bodyPr wrap="square" rtlCol="0">
            <a:spAutoFit/>
          </a:bodyPr>
          <a:lstStyle/>
          <a:p>
            <a:r>
              <a:rPr lang="de-DE" sz="2400" dirty="0"/>
              <a:t>V1.1_ALIGNMENT_DETECTOR_package.sql</a:t>
            </a:r>
          </a:p>
        </p:txBody>
      </p:sp>
      <p:pic>
        <p:nvPicPr>
          <p:cNvPr id="2051" name="Picture 3" descr="Quellbild anzeigen">
            <a:extLst>
              <a:ext uri="{FF2B5EF4-FFF2-40B4-BE49-F238E27FC236}">
                <a16:creationId xmlns:a16="http://schemas.microsoft.com/office/drawing/2014/main" id="{FCF99B68-37D3-7DC6-7143-94B68D5F80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79678" y="2136729"/>
            <a:ext cx="1493031" cy="98301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ieren 8">
            <a:extLst>
              <a:ext uri="{FF2B5EF4-FFF2-40B4-BE49-F238E27FC236}">
                <a16:creationId xmlns:a16="http://schemas.microsoft.com/office/drawing/2014/main" id="{435CB02F-72AE-7158-4D0B-57CD20C1B514}"/>
              </a:ext>
            </a:extLst>
          </p:cNvPr>
          <p:cNvGrpSpPr/>
          <p:nvPr/>
        </p:nvGrpSpPr>
        <p:grpSpPr>
          <a:xfrm>
            <a:off x="8963377" y="3308833"/>
            <a:ext cx="2709332" cy="571721"/>
            <a:chOff x="7936088" y="3372555"/>
            <a:chExt cx="3646311" cy="769441"/>
          </a:xfrm>
        </p:grpSpPr>
        <p:sp>
          <p:nvSpPr>
            <p:cNvPr id="8" name="Rechteck 7">
              <a:extLst>
                <a:ext uri="{FF2B5EF4-FFF2-40B4-BE49-F238E27FC236}">
                  <a16:creationId xmlns:a16="http://schemas.microsoft.com/office/drawing/2014/main" id="{D4C53CE7-995F-6800-AF63-87E1F6994002}"/>
                </a:ext>
              </a:extLst>
            </p:cNvPr>
            <p:cNvSpPr/>
            <p:nvPr/>
          </p:nvSpPr>
          <p:spPr>
            <a:xfrm>
              <a:off x="7936088" y="3372555"/>
              <a:ext cx="3646311"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55" name="Picture 7" descr="Quellbild anzeigen">
              <a:extLst>
                <a:ext uri="{FF2B5EF4-FFF2-40B4-BE49-F238E27FC236}">
                  <a16:creationId xmlns:a16="http://schemas.microsoft.com/office/drawing/2014/main" id="{3C4E88F0-2E72-E55C-76D7-420EAF0515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2559" y="3504021"/>
              <a:ext cx="3257550" cy="609600"/>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Flussdiagramm: Magnetplattenspeicher 9">
            <a:extLst>
              <a:ext uri="{FF2B5EF4-FFF2-40B4-BE49-F238E27FC236}">
                <a16:creationId xmlns:a16="http://schemas.microsoft.com/office/drawing/2014/main" id="{22D3180D-DDED-FD40-FD9A-A5375BBDFDAB}"/>
              </a:ext>
            </a:extLst>
          </p:cNvPr>
          <p:cNvSpPr/>
          <p:nvPr/>
        </p:nvSpPr>
        <p:spPr>
          <a:xfrm>
            <a:off x="3296181" y="4763308"/>
            <a:ext cx="1214610" cy="1788441"/>
          </a:xfrm>
          <a:prstGeom prst="flowChartMagneticDisk">
            <a:avLst/>
          </a:prstGeom>
          <a:solidFill>
            <a:schemeClr val="accent1">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lussdiagramm: Magnetplattenspeicher 10">
            <a:extLst>
              <a:ext uri="{FF2B5EF4-FFF2-40B4-BE49-F238E27FC236}">
                <a16:creationId xmlns:a16="http://schemas.microsoft.com/office/drawing/2014/main" id="{FC0783E7-5591-F000-CC56-8D59E9D3287E}"/>
              </a:ext>
            </a:extLst>
          </p:cNvPr>
          <p:cNvSpPr/>
          <p:nvPr/>
        </p:nvSpPr>
        <p:spPr>
          <a:xfrm>
            <a:off x="5279385" y="4763308"/>
            <a:ext cx="1214610" cy="1788441"/>
          </a:xfrm>
          <a:prstGeom prst="flowChartMagneticDisk">
            <a:avLst/>
          </a:prstGeom>
          <a:solidFill>
            <a:schemeClr val="accent1">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lussdiagramm: Magnetplattenspeicher 11">
            <a:extLst>
              <a:ext uri="{FF2B5EF4-FFF2-40B4-BE49-F238E27FC236}">
                <a16:creationId xmlns:a16="http://schemas.microsoft.com/office/drawing/2014/main" id="{84E0564A-F9ED-86A8-93A9-74B83EED632A}"/>
              </a:ext>
            </a:extLst>
          </p:cNvPr>
          <p:cNvSpPr/>
          <p:nvPr/>
        </p:nvSpPr>
        <p:spPr>
          <a:xfrm>
            <a:off x="7260581" y="4763308"/>
            <a:ext cx="1214610" cy="1788441"/>
          </a:xfrm>
          <a:prstGeom prst="flowChartMagneticDisk">
            <a:avLst/>
          </a:prstGeom>
          <a:solidFill>
            <a:schemeClr val="accent1">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mit Pfeil 13">
            <a:extLst>
              <a:ext uri="{FF2B5EF4-FFF2-40B4-BE49-F238E27FC236}">
                <a16:creationId xmlns:a16="http://schemas.microsoft.com/office/drawing/2014/main" id="{38CE3754-0CB2-DFBF-497B-B1680FBBD56E}"/>
              </a:ext>
            </a:extLst>
          </p:cNvPr>
          <p:cNvCxnSpPr/>
          <p:nvPr/>
        </p:nvCxnSpPr>
        <p:spPr>
          <a:xfrm>
            <a:off x="7699022" y="2336800"/>
            <a:ext cx="1952978" cy="440267"/>
          </a:xfrm>
          <a:prstGeom prst="straightConnector1">
            <a:avLst/>
          </a:prstGeom>
          <a:ln w="38100">
            <a:solidFill>
              <a:srgbClr val="CDDEE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8FBAA340-70C0-1A37-633C-A578997654AE}"/>
              </a:ext>
            </a:extLst>
          </p:cNvPr>
          <p:cNvCxnSpPr>
            <a:cxnSpLocks/>
          </p:cNvCxnSpPr>
          <p:nvPr/>
        </p:nvCxnSpPr>
        <p:spPr>
          <a:xfrm flipH="1">
            <a:off x="4510791" y="3957155"/>
            <a:ext cx="4249387" cy="930934"/>
          </a:xfrm>
          <a:prstGeom prst="straightConnector1">
            <a:avLst/>
          </a:prstGeom>
          <a:ln w="38100">
            <a:solidFill>
              <a:srgbClr val="CDDEE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5B2874EB-08A7-FC45-337D-68AB63DA60AD}"/>
              </a:ext>
            </a:extLst>
          </p:cNvPr>
          <p:cNvCxnSpPr>
            <a:cxnSpLocks/>
          </p:cNvCxnSpPr>
          <p:nvPr/>
        </p:nvCxnSpPr>
        <p:spPr>
          <a:xfrm flipH="1">
            <a:off x="6575778" y="4055178"/>
            <a:ext cx="2277476" cy="832911"/>
          </a:xfrm>
          <a:prstGeom prst="straightConnector1">
            <a:avLst/>
          </a:prstGeom>
          <a:ln w="38100">
            <a:solidFill>
              <a:srgbClr val="CDDEE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BB24520-BA9C-E44D-AA17-E38BED332F20}"/>
              </a:ext>
            </a:extLst>
          </p:cNvPr>
          <p:cNvCxnSpPr>
            <a:cxnSpLocks/>
          </p:cNvCxnSpPr>
          <p:nvPr/>
        </p:nvCxnSpPr>
        <p:spPr>
          <a:xfrm flipH="1">
            <a:off x="8568267" y="4199467"/>
            <a:ext cx="395110" cy="688622"/>
          </a:xfrm>
          <a:prstGeom prst="straightConnector1">
            <a:avLst/>
          </a:prstGeom>
          <a:ln w="38100">
            <a:solidFill>
              <a:srgbClr val="CDDEE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72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5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5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25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5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5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2263A"/>
        </a:solidFill>
        <a:effectLst/>
      </p:bgPr>
    </p:bg>
    <p:spTree>
      <p:nvGrpSpPr>
        <p:cNvPr id="1" name=""/>
        <p:cNvGrpSpPr/>
        <p:nvPr/>
      </p:nvGrpSpPr>
      <p:grpSpPr>
        <a:xfrm>
          <a:off x="0" y="0"/>
          <a:ext cx="0" cy="0"/>
          <a:chOff x="0" y="0"/>
          <a:chExt cx="0" cy="0"/>
        </a:xfrm>
      </p:grpSpPr>
      <p:sp>
        <p:nvSpPr>
          <p:cNvPr id="2" name="Textfeld 1"/>
          <p:cNvSpPr txBox="1"/>
          <p:nvPr/>
        </p:nvSpPr>
        <p:spPr>
          <a:xfrm>
            <a:off x="287695" y="289248"/>
            <a:ext cx="95747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srgbClr val="EAA7CA"/>
                </a:solidFill>
                <a:effectLst/>
                <a:uLnTx/>
                <a:uFillTx/>
                <a:latin typeface="Franklin Gothic Demi Cond" panose="020B0706030402020204" pitchFamily="34" charset="0"/>
              </a:rPr>
              <a:t>Smenso-Lösung: </a:t>
            </a:r>
            <a:r>
              <a:rPr kumimoji="0" lang="de-DE" sz="4400" b="0" i="0" u="none" strike="noStrike" kern="1200" cap="none" spc="0" normalizeH="0" baseline="0" noProof="0" dirty="0" err="1">
                <a:ln>
                  <a:noFill/>
                </a:ln>
                <a:solidFill>
                  <a:srgbClr val="EAA7CA"/>
                </a:solidFill>
                <a:effectLst/>
                <a:uLnTx/>
                <a:uFillTx/>
                <a:latin typeface="Franklin Gothic Demi Cond" panose="020B0706030402020204" pitchFamily="34" charset="0"/>
              </a:rPr>
              <a:t>Flyway</a:t>
            </a:r>
            <a:r>
              <a:rPr kumimoji="0" lang="de-DE" sz="4400" b="0" i="0" u="none" strike="noStrike" kern="1200" cap="none" spc="0" normalizeH="0" baseline="0" noProof="0" dirty="0">
                <a:ln>
                  <a:noFill/>
                </a:ln>
                <a:solidFill>
                  <a:srgbClr val="EAA7CA"/>
                </a:solidFill>
                <a:effectLst/>
                <a:uLnTx/>
                <a:uFillTx/>
                <a:latin typeface="Franklin Gothic Demi Cond" panose="020B0706030402020204" pitchFamily="34" charset="0"/>
              </a:rPr>
              <a:t> + Eigenes</a:t>
            </a:r>
            <a:r>
              <a:rPr kumimoji="0" lang="de-DE" sz="4400" b="0" i="0" u="none" strike="noStrike" kern="1200" cap="none" spc="0" normalizeH="0" noProof="0" dirty="0">
                <a:ln>
                  <a:noFill/>
                </a:ln>
                <a:solidFill>
                  <a:srgbClr val="EAA7CA"/>
                </a:solidFill>
                <a:effectLst/>
                <a:uLnTx/>
                <a:uFillTx/>
                <a:latin typeface="Franklin Gothic Demi Cond" panose="020B0706030402020204" pitchFamily="34" charset="0"/>
              </a:rPr>
              <a:t> </a:t>
            </a:r>
            <a:r>
              <a:rPr kumimoji="0" lang="de-DE" sz="4400" b="0" i="0" u="none" strike="noStrike" kern="1200" cap="none" spc="0" normalizeH="0" noProof="0" dirty="0" err="1">
                <a:ln>
                  <a:noFill/>
                </a:ln>
                <a:solidFill>
                  <a:srgbClr val="EAA7CA"/>
                </a:solidFill>
                <a:effectLst/>
                <a:uLnTx/>
                <a:uFillTx/>
                <a:latin typeface="Franklin Gothic Demi Cond" panose="020B0706030402020204" pitchFamily="34" charset="0"/>
              </a:rPr>
              <a:t>Tooling</a:t>
            </a:r>
            <a:endParaRPr kumimoji="0" lang="de-DE" sz="4400" b="0" i="0" u="none" strike="noStrike" kern="1200" cap="none" spc="0" normalizeH="0" baseline="0" noProof="0" dirty="0">
              <a:ln>
                <a:noFill/>
              </a:ln>
              <a:solidFill>
                <a:srgbClr val="EAA7CA"/>
              </a:solidFill>
              <a:effectLst/>
              <a:uLnTx/>
              <a:uFillTx/>
              <a:latin typeface="Franklin Gothic Demi Cond" panose="020B0706030402020204" pitchFamily="34" charset="0"/>
            </a:endParaRPr>
          </a:p>
        </p:txBody>
      </p:sp>
      <p:pic>
        <p:nvPicPr>
          <p:cNvPr id="8" name="Picture 3" descr="Quellbild anzeigen">
            <a:extLst>
              <a:ext uri="{FF2B5EF4-FFF2-40B4-BE49-F238E27FC236}">
                <a16:creationId xmlns:a16="http://schemas.microsoft.com/office/drawing/2014/main" id="{CED6C9CB-825D-2AD3-4E87-BA9C08A966C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29" r="19599"/>
          <a:stretch/>
        </p:blipFill>
        <p:spPr bwMode="auto">
          <a:xfrm>
            <a:off x="5162450" y="5498596"/>
            <a:ext cx="883470" cy="98301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uppieren 18">
            <a:extLst>
              <a:ext uri="{FF2B5EF4-FFF2-40B4-BE49-F238E27FC236}">
                <a16:creationId xmlns:a16="http://schemas.microsoft.com/office/drawing/2014/main" id="{B0F6F4F7-4F3B-9B2A-2C24-5C53173A925C}"/>
              </a:ext>
            </a:extLst>
          </p:cNvPr>
          <p:cNvGrpSpPr/>
          <p:nvPr/>
        </p:nvGrpSpPr>
        <p:grpSpPr>
          <a:xfrm>
            <a:off x="646176" y="1423172"/>
            <a:ext cx="5009557" cy="2404948"/>
            <a:chOff x="646176" y="1423172"/>
            <a:chExt cx="5009557" cy="2404948"/>
          </a:xfrm>
        </p:grpSpPr>
        <p:sp>
          <p:nvSpPr>
            <p:cNvPr id="4" name="Textfeld 3">
              <a:extLst>
                <a:ext uri="{FF2B5EF4-FFF2-40B4-BE49-F238E27FC236}">
                  <a16:creationId xmlns:a16="http://schemas.microsoft.com/office/drawing/2014/main" id="{2389F729-840F-A5A6-9AF8-FD9095A8FCD3}"/>
                </a:ext>
              </a:extLst>
            </p:cNvPr>
            <p:cNvSpPr txBox="1"/>
            <p:nvPr/>
          </p:nvSpPr>
          <p:spPr>
            <a:xfrm>
              <a:off x="646176" y="1889128"/>
              <a:ext cx="5009557" cy="1938992"/>
            </a:xfrm>
            <a:prstGeom prst="rect">
              <a:avLst/>
            </a:prstGeom>
            <a:solidFill>
              <a:schemeClr val="tx1"/>
            </a:solidFill>
            <a:ln>
              <a:solidFill>
                <a:srgbClr val="EAA7CA"/>
              </a:solidFill>
            </a:ln>
          </p:spPr>
          <p:txBody>
            <a:bodyPr wrap="square">
              <a:spAutoFit/>
            </a:bodyPr>
            <a:lstStyle/>
            <a:p>
              <a:r>
                <a:rPr lang="de-DE" sz="2400" dirty="0">
                  <a:solidFill>
                    <a:schemeClr val="bg1"/>
                  </a:solidFill>
                  <a:latin typeface="Consolas" panose="020B0609020204030204" pitchFamily="49" charset="0"/>
                </a:rPr>
                <a:t>Change </a:t>
              </a:r>
              <a:r>
                <a:rPr lang="de-DE" sz="2400" dirty="0" err="1">
                  <a:solidFill>
                    <a:schemeClr val="bg1"/>
                  </a:solidFill>
                  <a:latin typeface="Consolas" panose="020B0609020204030204" pitchFamily="49" charset="0"/>
                </a:rPr>
                <a:t>of</a:t>
              </a:r>
              <a:r>
                <a:rPr lang="de-DE" sz="2400" dirty="0">
                  <a:solidFill>
                    <a:schemeClr val="bg1"/>
                  </a:solidFill>
                  <a:latin typeface="Consolas" panose="020B0609020204030204" pitchFamily="49" charset="0"/>
                </a:rPr>
                <a:t> Alignment </a:t>
              </a:r>
              <a:r>
                <a:rPr lang="de-DE" sz="2400" dirty="0" err="1">
                  <a:solidFill>
                    <a:schemeClr val="bg1"/>
                  </a:solidFill>
                  <a:latin typeface="Consolas" panose="020B0609020204030204" pitchFamily="49" charset="0"/>
                </a:rPr>
                <a:t>Detector</a:t>
              </a:r>
              <a:endParaRPr lang="de-DE" sz="2400" dirty="0">
                <a:solidFill>
                  <a:schemeClr val="bg1"/>
                </a:solidFill>
                <a:latin typeface="Consolas" panose="020B0609020204030204" pitchFamily="49" charset="0"/>
              </a:endParaRPr>
            </a:p>
            <a:p>
              <a:r>
                <a:rPr lang="de-DE" sz="2400" dirty="0">
                  <a:solidFill>
                    <a:schemeClr val="bg1"/>
                  </a:solidFill>
                  <a:latin typeface="Consolas" panose="020B0609020204030204" pitchFamily="49" charset="0"/>
                </a:rPr>
                <a:t>  - </a:t>
              </a:r>
              <a:r>
                <a:rPr lang="de-DE" sz="2400" dirty="0" err="1">
                  <a:solidFill>
                    <a:schemeClr val="bg1"/>
                  </a:solidFill>
                  <a:latin typeface="Consolas" panose="020B0609020204030204" pitchFamily="49" charset="0"/>
                </a:rPr>
                <a:t>ALIGNMENT_DETECTOR.pkb</a:t>
              </a:r>
              <a:endParaRPr lang="de-DE" sz="2400" dirty="0">
                <a:solidFill>
                  <a:schemeClr val="bg1"/>
                </a:solidFill>
                <a:latin typeface="Consolas" panose="020B0609020204030204" pitchFamily="49" charset="0"/>
              </a:endParaRPr>
            </a:p>
            <a:p>
              <a:endParaRPr lang="de-DE" sz="2400" dirty="0">
                <a:solidFill>
                  <a:schemeClr val="bg1"/>
                </a:solidFill>
                <a:latin typeface="Consolas" panose="020B0609020204030204" pitchFamily="49" charset="0"/>
              </a:endParaRPr>
            </a:p>
            <a:p>
              <a:r>
                <a:rPr lang="de-DE" sz="2400" dirty="0" err="1">
                  <a:solidFill>
                    <a:schemeClr val="bg1"/>
                  </a:solidFill>
                  <a:latin typeface="Consolas" panose="020B0609020204030204" pitchFamily="49" charset="0"/>
                </a:rPr>
                <a:t>Deduct</a:t>
              </a:r>
              <a:r>
                <a:rPr lang="de-DE" sz="2400" dirty="0">
                  <a:solidFill>
                    <a:schemeClr val="bg1"/>
                  </a:solidFill>
                  <a:latin typeface="Consolas" panose="020B0609020204030204" pitchFamily="49" charset="0"/>
                </a:rPr>
                <a:t> VAT </a:t>
              </a:r>
              <a:r>
                <a:rPr lang="de-DE" sz="2400" dirty="0" err="1">
                  <a:solidFill>
                    <a:schemeClr val="bg1"/>
                  </a:solidFill>
                  <a:latin typeface="Consolas" panose="020B0609020204030204" pitchFamily="49" charset="0"/>
                </a:rPr>
                <a:t>from</a:t>
              </a:r>
              <a:r>
                <a:rPr lang="de-DE" sz="2400" dirty="0">
                  <a:solidFill>
                    <a:schemeClr val="bg1"/>
                  </a:solidFill>
                  <a:latin typeface="Consolas" panose="020B0609020204030204" pitchFamily="49" charset="0"/>
                </a:rPr>
                <a:t> </a:t>
              </a:r>
              <a:r>
                <a:rPr lang="de-DE" sz="2400" dirty="0" err="1">
                  <a:solidFill>
                    <a:schemeClr val="bg1"/>
                  </a:solidFill>
                  <a:latin typeface="Consolas" panose="020B0609020204030204" pitchFamily="49" charset="0"/>
                </a:rPr>
                <a:t>costs</a:t>
              </a:r>
              <a:endParaRPr lang="de-DE" sz="2400" dirty="0">
                <a:solidFill>
                  <a:schemeClr val="bg1"/>
                </a:solidFill>
                <a:latin typeface="Consolas" panose="020B0609020204030204" pitchFamily="49" charset="0"/>
              </a:endParaRPr>
            </a:p>
            <a:p>
              <a:r>
                <a:rPr lang="de-DE" sz="2400" dirty="0">
                  <a:solidFill>
                    <a:schemeClr val="bg1"/>
                  </a:solidFill>
                  <a:latin typeface="Consolas" panose="020B0609020204030204" pitchFamily="49" charset="0"/>
                </a:rPr>
                <a:t>  - </a:t>
              </a:r>
              <a:r>
                <a:rPr lang="de-DE" sz="2400" dirty="0" err="1">
                  <a:solidFill>
                    <a:schemeClr val="bg1"/>
                  </a:solidFill>
                  <a:latin typeface="Consolas" panose="020B0609020204030204" pitchFamily="49" charset="0"/>
                </a:rPr>
                <a:t>VPD_MAIN_COSTS.View.sql</a:t>
              </a:r>
              <a:endParaRPr lang="de-DE" sz="2400" dirty="0">
                <a:solidFill>
                  <a:schemeClr val="bg1"/>
                </a:solidFill>
                <a:latin typeface="Consolas" panose="020B0609020204030204" pitchFamily="49" charset="0"/>
              </a:endParaRPr>
            </a:p>
          </p:txBody>
        </p:sp>
        <p:sp>
          <p:nvSpPr>
            <p:cNvPr id="6" name="Textfeld 5">
              <a:extLst>
                <a:ext uri="{FF2B5EF4-FFF2-40B4-BE49-F238E27FC236}">
                  <a16:creationId xmlns:a16="http://schemas.microsoft.com/office/drawing/2014/main" id="{95732BD1-8856-4EE0-30F0-74E3B9879154}"/>
                </a:ext>
              </a:extLst>
            </p:cNvPr>
            <p:cNvSpPr txBox="1"/>
            <p:nvPr/>
          </p:nvSpPr>
          <p:spPr>
            <a:xfrm>
              <a:off x="646176" y="1423172"/>
              <a:ext cx="5009557" cy="461665"/>
            </a:xfrm>
            <a:prstGeom prst="rect">
              <a:avLst/>
            </a:prstGeom>
            <a:solidFill>
              <a:srgbClr val="EAA7CA"/>
            </a:solidFill>
            <a:ln>
              <a:solidFill>
                <a:srgbClr val="EAA7CA"/>
              </a:solidFill>
            </a:ln>
          </p:spPr>
          <p:txBody>
            <a:bodyPr wrap="square" rtlCol="0">
              <a:spAutoFit/>
            </a:bodyPr>
            <a:lstStyle/>
            <a:p>
              <a:r>
                <a:rPr lang="de-DE" sz="2400" dirty="0"/>
                <a:t>_patch.txt</a:t>
              </a:r>
            </a:p>
          </p:txBody>
        </p:sp>
      </p:grpSp>
      <p:grpSp>
        <p:nvGrpSpPr>
          <p:cNvPr id="11" name="Gruppieren 10">
            <a:extLst>
              <a:ext uri="{FF2B5EF4-FFF2-40B4-BE49-F238E27FC236}">
                <a16:creationId xmlns:a16="http://schemas.microsoft.com/office/drawing/2014/main" id="{329B4385-9DF6-A7E9-9225-D8907C6FA1D4}"/>
              </a:ext>
            </a:extLst>
          </p:cNvPr>
          <p:cNvGrpSpPr/>
          <p:nvPr/>
        </p:nvGrpSpPr>
        <p:grpSpPr>
          <a:xfrm>
            <a:off x="591493" y="4043733"/>
            <a:ext cx="10622267" cy="1200421"/>
            <a:chOff x="483075" y="1299037"/>
            <a:chExt cx="10622267" cy="1200421"/>
          </a:xfrm>
        </p:grpSpPr>
        <p:grpSp>
          <p:nvGrpSpPr>
            <p:cNvPr id="12" name="Gruppieren 11">
              <a:extLst>
                <a:ext uri="{FF2B5EF4-FFF2-40B4-BE49-F238E27FC236}">
                  <a16:creationId xmlns:a16="http://schemas.microsoft.com/office/drawing/2014/main" id="{39F5F990-AA77-6E50-D7F0-E570CF557430}"/>
                </a:ext>
              </a:extLst>
            </p:cNvPr>
            <p:cNvGrpSpPr/>
            <p:nvPr/>
          </p:nvGrpSpPr>
          <p:grpSpPr>
            <a:xfrm>
              <a:off x="483075" y="1299037"/>
              <a:ext cx="1200421" cy="1200421"/>
              <a:chOff x="3480816" y="2370492"/>
              <a:chExt cx="1563624" cy="1563624"/>
            </a:xfrm>
          </p:grpSpPr>
          <p:pic>
            <p:nvPicPr>
              <p:cNvPr id="14" name="Grafik 13" descr="Geöffneter Ordner mit einfarbiger Füllung">
                <a:extLst>
                  <a:ext uri="{FF2B5EF4-FFF2-40B4-BE49-F238E27FC236}">
                    <a16:creationId xmlns:a16="http://schemas.microsoft.com/office/drawing/2014/main" id="{C76DD437-C8A8-1634-9969-55A9CD787B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0816" y="2370492"/>
                <a:ext cx="1563624" cy="1563624"/>
              </a:xfrm>
              <a:prstGeom prst="rect">
                <a:avLst/>
              </a:prstGeom>
            </p:spPr>
          </p:pic>
          <p:pic>
            <p:nvPicPr>
              <p:cNvPr id="15" name="Picture 2" descr="Quellbild anzeigen">
                <a:extLst>
                  <a:ext uri="{FF2B5EF4-FFF2-40B4-BE49-F238E27FC236}">
                    <a16:creationId xmlns:a16="http://schemas.microsoft.com/office/drawing/2014/main" id="{7130F013-C00E-A07B-3932-E15DC68ED87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8536" y="3169920"/>
                <a:ext cx="476833" cy="47683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feld 12">
              <a:extLst>
                <a:ext uri="{FF2B5EF4-FFF2-40B4-BE49-F238E27FC236}">
                  <a16:creationId xmlns:a16="http://schemas.microsoft.com/office/drawing/2014/main" id="{E638225D-81B2-9450-6AF3-FC7C68F75D73}"/>
                </a:ext>
              </a:extLst>
            </p:cNvPr>
            <p:cNvSpPr txBox="1"/>
            <p:nvPr/>
          </p:nvSpPr>
          <p:spPr>
            <a:xfrm>
              <a:off x="1746686" y="1406953"/>
              <a:ext cx="9358656" cy="1077218"/>
            </a:xfrm>
            <a:prstGeom prst="rect">
              <a:avLst/>
            </a:prstGeom>
            <a:noFill/>
          </p:spPr>
          <p:txBody>
            <a:bodyPr wrap="square">
              <a:spAutoFit/>
            </a:bodyPr>
            <a:lstStyle/>
            <a:p>
              <a:r>
                <a:rPr lang="de-DE" sz="3200" dirty="0">
                  <a:solidFill>
                    <a:schemeClr val="bg1"/>
                  </a:solidFill>
                </a:rPr>
                <a:t>V22.3.09.01_Change_of_Alignment_Detector.sql</a:t>
              </a:r>
            </a:p>
            <a:p>
              <a:r>
                <a:rPr lang="de-DE" sz="3200" dirty="0">
                  <a:solidFill>
                    <a:schemeClr val="bg1"/>
                  </a:solidFill>
                </a:rPr>
                <a:t>V22.3.09.02_Deduct_VAT_from_costs.sql</a:t>
              </a:r>
              <a:endParaRPr lang="de-DE" sz="3200" dirty="0"/>
            </a:p>
          </p:txBody>
        </p:sp>
      </p:grpSp>
      <p:grpSp>
        <p:nvGrpSpPr>
          <p:cNvPr id="20" name="Gruppieren 19">
            <a:extLst>
              <a:ext uri="{FF2B5EF4-FFF2-40B4-BE49-F238E27FC236}">
                <a16:creationId xmlns:a16="http://schemas.microsoft.com/office/drawing/2014/main" id="{758E604E-09A7-84BD-FDE8-1763F875E66E}"/>
              </a:ext>
            </a:extLst>
          </p:cNvPr>
          <p:cNvGrpSpPr/>
          <p:nvPr/>
        </p:nvGrpSpPr>
        <p:grpSpPr>
          <a:xfrm>
            <a:off x="7290967" y="1205096"/>
            <a:ext cx="2487168" cy="1938992"/>
            <a:chOff x="1085959" y="815224"/>
            <a:chExt cx="2487168" cy="1938992"/>
          </a:xfrm>
        </p:grpSpPr>
        <p:sp>
          <p:nvSpPr>
            <p:cNvPr id="22" name="Rechteck 21">
              <a:extLst>
                <a:ext uri="{FF2B5EF4-FFF2-40B4-BE49-F238E27FC236}">
                  <a16:creationId xmlns:a16="http://schemas.microsoft.com/office/drawing/2014/main" id="{27D2C187-7E02-3B70-BF7D-37AC7EBF9F3A}"/>
                </a:ext>
              </a:extLst>
            </p:cNvPr>
            <p:cNvSpPr/>
            <p:nvPr/>
          </p:nvSpPr>
          <p:spPr>
            <a:xfrm>
              <a:off x="1085959" y="1182624"/>
              <a:ext cx="2487168" cy="1133856"/>
            </a:xfrm>
            <a:prstGeom prst="rect">
              <a:avLst/>
            </a:prstGeom>
            <a:solidFill>
              <a:srgbClr val="CD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Picture 2" descr="Quellbild anzeigen">
              <a:extLst>
                <a:ext uri="{FF2B5EF4-FFF2-40B4-BE49-F238E27FC236}">
                  <a16:creationId xmlns:a16="http://schemas.microsoft.com/office/drawing/2014/main" id="{FD5D1C0F-5D19-15C2-EE1E-650F734A0D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60047" y="815224"/>
              <a:ext cx="1938992" cy="1938992"/>
            </a:xfrm>
            <a:prstGeom prst="rect">
              <a:avLst/>
            </a:prstGeom>
            <a:noFill/>
          </p:spPr>
        </p:pic>
      </p:grpSp>
      <p:cxnSp>
        <p:nvCxnSpPr>
          <p:cNvPr id="25" name="Gerade Verbindung mit Pfeil 24">
            <a:extLst>
              <a:ext uri="{FF2B5EF4-FFF2-40B4-BE49-F238E27FC236}">
                <a16:creationId xmlns:a16="http://schemas.microsoft.com/office/drawing/2014/main" id="{5C4BE20A-FBA6-3D86-ECAE-76BAC387A56C}"/>
              </a:ext>
            </a:extLst>
          </p:cNvPr>
          <p:cNvCxnSpPr>
            <a:cxnSpLocks/>
          </p:cNvCxnSpPr>
          <p:nvPr/>
        </p:nvCxnSpPr>
        <p:spPr>
          <a:xfrm>
            <a:off x="5926667" y="2122311"/>
            <a:ext cx="1151466" cy="0"/>
          </a:xfrm>
          <a:prstGeom prst="straightConnector1">
            <a:avLst/>
          </a:prstGeom>
          <a:ln w="38100">
            <a:solidFill>
              <a:srgbClr val="EAA7CA"/>
            </a:solidFill>
            <a:tailEnd type="triangle"/>
          </a:ln>
        </p:spPr>
        <p:style>
          <a:lnRef idx="1">
            <a:schemeClr val="accent1"/>
          </a:lnRef>
          <a:fillRef idx="0">
            <a:schemeClr val="accent1"/>
          </a:fillRef>
          <a:effectRef idx="0">
            <a:schemeClr val="accent1"/>
          </a:effectRef>
          <a:fontRef idx="minor">
            <a:schemeClr val="tx1"/>
          </a:fontRef>
        </p:style>
      </p:cxnSp>
      <p:sp>
        <p:nvSpPr>
          <p:cNvPr id="31" name="Flussdiagramm: Magnetplattenspeicher 30">
            <a:extLst>
              <a:ext uri="{FF2B5EF4-FFF2-40B4-BE49-F238E27FC236}">
                <a16:creationId xmlns:a16="http://schemas.microsoft.com/office/drawing/2014/main" id="{1D64DFBE-D7ED-4167-F961-EFE1B8075823}"/>
              </a:ext>
            </a:extLst>
          </p:cNvPr>
          <p:cNvSpPr/>
          <p:nvPr/>
        </p:nvSpPr>
        <p:spPr>
          <a:xfrm>
            <a:off x="10449001" y="5427073"/>
            <a:ext cx="764759" cy="1126063"/>
          </a:xfrm>
          <a:prstGeom prst="flowChartMagneticDisk">
            <a:avLst/>
          </a:prstGeom>
          <a:solidFill>
            <a:srgbClr val="EAA7C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2" name="Gerade Verbindung mit Pfeil 31">
            <a:extLst>
              <a:ext uri="{FF2B5EF4-FFF2-40B4-BE49-F238E27FC236}">
                <a16:creationId xmlns:a16="http://schemas.microsoft.com/office/drawing/2014/main" id="{2769B752-9981-3451-F390-EB051F0FD3CE}"/>
              </a:ext>
            </a:extLst>
          </p:cNvPr>
          <p:cNvCxnSpPr>
            <a:cxnSpLocks/>
          </p:cNvCxnSpPr>
          <p:nvPr/>
        </p:nvCxnSpPr>
        <p:spPr>
          <a:xfrm flipH="1">
            <a:off x="5926667" y="2858624"/>
            <a:ext cx="1794933" cy="1185109"/>
          </a:xfrm>
          <a:prstGeom prst="straightConnector1">
            <a:avLst/>
          </a:prstGeom>
          <a:ln w="38100">
            <a:solidFill>
              <a:srgbClr val="EAA7CA"/>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35">
            <a:extLst>
              <a:ext uri="{FF2B5EF4-FFF2-40B4-BE49-F238E27FC236}">
                <a16:creationId xmlns:a16="http://schemas.microsoft.com/office/drawing/2014/main" id="{1589452F-92C1-CCAD-37B6-13F2E81E135C}"/>
              </a:ext>
            </a:extLst>
          </p:cNvPr>
          <p:cNvSpPr/>
          <p:nvPr/>
        </p:nvSpPr>
        <p:spPr>
          <a:xfrm>
            <a:off x="1791914" y="4151649"/>
            <a:ext cx="8284790" cy="1133855"/>
          </a:xfrm>
          <a:prstGeom prst="roundRect">
            <a:avLst/>
          </a:prstGeom>
          <a:noFill/>
          <a:ln w="25400">
            <a:solidFill>
              <a:srgbClr val="EAA7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8" name="Gerade Verbindung mit Pfeil 37">
            <a:extLst>
              <a:ext uri="{FF2B5EF4-FFF2-40B4-BE49-F238E27FC236}">
                <a16:creationId xmlns:a16="http://schemas.microsoft.com/office/drawing/2014/main" id="{29BA6694-BA5F-606C-B740-83234DE746D4}"/>
              </a:ext>
            </a:extLst>
          </p:cNvPr>
          <p:cNvCxnSpPr>
            <a:cxnSpLocks/>
          </p:cNvCxnSpPr>
          <p:nvPr/>
        </p:nvCxnSpPr>
        <p:spPr>
          <a:xfrm>
            <a:off x="6434667" y="5983111"/>
            <a:ext cx="3642037" cy="0"/>
          </a:xfrm>
          <a:prstGeom prst="straightConnector1">
            <a:avLst/>
          </a:prstGeom>
          <a:ln w="38100">
            <a:solidFill>
              <a:srgbClr val="EAA7C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8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par>
                                <p:cTn id="12" presetID="10"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25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250"/>
                                        <p:tgtEl>
                                          <p:spTgt spid="36"/>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5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25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2263A"/>
        </a:solidFill>
        <a:effectLst/>
      </p:bgPr>
    </p:bg>
    <p:spTree>
      <p:nvGrpSpPr>
        <p:cNvPr id="1" name=""/>
        <p:cNvGrpSpPr/>
        <p:nvPr/>
      </p:nvGrpSpPr>
      <p:grpSpPr>
        <a:xfrm>
          <a:off x="0" y="0"/>
          <a:ext cx="0" cy="0"/>
          <a:chOff x="0" y="0"/>
          <a:chExt cx="0" cy="0"/>
        </a:xfrm>
      </p:grpSpPr>
      <p:sp>
        <p:nvSpPr>
          <p:cNvPr id="2" name="Textfeld 1"/>
          <p:cNvSpPr txBox="1"/>
          <p:nvPr/>
        </p:nvSpPr>
        <p:spPr>
          <a:xfrm>
            <a:off x="287695" y="289248"/>
            <a:ext cx="957476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dirty="0">
                <a:ln>
                  <a:noFill/>
                </a:ln>
                <a:solidFill>
                  <a:srgbClr val="EAA7CA"/>
                </a:solidFill>
                <a:effectLst/>
                <a:uLnTx/>
                <a:uFillTx/>
                <a:latin typeface="Franklin Gothic Demi Cond" panose="020B0706030402020204" pitchFamily="34" charset="0"/>
              </a:rPr>
              <a:t>Smenso-Lösung: Azure CI Pipeline</a:t>
            </a:r>
          </a:p>
        </p:txBody>
      </p:sp>
      <p:grpSp>
        <p:nvGrpSpPr>
          <p:cNvPr id="21" name="Gruppieren 20">
            <a:extLst>
              <a:ext uri="{FF2B5EF4-FFF2-40B4-BE49-F238E27FC236}">
                <a16:creationId xmlns:a16="http://schemas.microsoft.com/office/drawing/2014/main" id="{31A1D887-9104-6BCA-1E09-FAB358BAFBCE}"/>
              </a:ext>
            </a:extLst>
          </p:cNvPr>
          <p:cNvGrpSpPr/>
          <p:nvPr/>
        </p:nvGrpSpPr>
        <p:grpSpPr>
          <a:xfrm>
            <a:off x="657477" y="2595550"/>
            <a:ext cx="10495945" cy="1253959"/>
            <a:chOff x="657477" y="2606839"/>
            <a:chExt cx="10495945" cy="1253959"/>
          </a:xfrm>
        </p:grpSpPr>
        <p:sp>
          <p:nvSpPr>
            <p:cNvPr id="7" name="Flussdiagramm: Magnetplattenspeicher 6">
              <a:extLst>
                <a:ext uri="{FF2B5EF4-FFF2-40B4-BE49-F238E27FC236}">
                  <a16:creationId xmlns:a16="http://schemas.microsoft.com/office/drawing/2014/main" id="{D6DB1629-3C1A-8461-7AC8-88BAFFDEE6E8}"/>
                </a:ext>
              </a:extLst>
            </p:cNvPr>
            <p:cNvSpPr/>
            <p:nvPr/>
          </p:nvSpPr>
          <p:spPr>
            <a:xfrm>
              <a:off x="657477" y="2606839"/>
              <a:ext cx="851619" cy="1253959"/>
            </a:xfrm>
            <a:prstGeom prst="flowChartMagneticDisk">
              <a:avLst/>
            </a:prstGeom>
            <a:solidFill>
              <a:srgbClr val="EAA7C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0DDD2160-EBB4-1CA5-32AF-796E28E30900}"/>
                </a:ext>
              </a:extLst>
            </p:cNvPr>
            <p:cNvSpPr txBox="1"/>
            <p:nvPr/>
          </p:nvSpPr>
          <p:spPr>
            <a:xfrm>
              <a:off x="1794766" y="2928679"/>
              <a:ext cx="9358656" cy="584775"/>
            </a:xfrm>
            <a:prstGeom prst="rect">
              <a:avLst/>
            </a:prstGeom>
            <a:noFill/>
          </p:spPr>
          <p:txBody>
            <a:bodyPr wrap="square">
              <a:spAutoFit/>
            </a:bodyPr>
            <a:lstStyle/>
            <a:p>
              <a:r>
                <a:rPr lang="de-DE" sz="3200" dirty="0">
                  <a:solidFill>
                    <a:schemeClr val="bg1"/>
                  </a:solidFill>
                </a:rPr>
                <a:t>Neue containerisierte DB mit Docker-Volume Snapshot</a:t>
              </a:r>
              <a:endParaRPr lang="de-DE" sz="3200" dirty="0"/>
            </a:p>
          </p:txBody>
        </p:sp>
      </p:grpSp>
      <p:grpSp>
        <p:nvGrpSpPr>
          <p:cNvPr id="10" name="Gruppieren 9">
            <a:extLst>
              <a:ext uri="{FF2B5EF4-FFF2-40B4-BE49-F238E27FC236}">
                <a16:creationId xmlns:a16="http://schemas.microsoft.com/office/drawing/2014/main" id="{AC9E7AC2-3B9B-14D4-C068-CF8B1C6C78C0}"/>
              </a:ext>
            </a:extLst>
          </p:cNvPr>
          <p:cNvGrpSpPr/>
          <p:nvPr/>
        </p:nvGrpSpPr>
        <p:grpSpPr>
          <a:xfrm>
            <a:off x="483075" y="1299037"/>
            <a:ext cx="10670347" cy="1200421"/>
            <a:chOff x="483075" y="1299037"/>
            <a:chExt cx="10670347" cy="1200421"/>
          </a:xfrm>
        </p:grpSpPr>
        <p:grpSp>
          <p:nvGrpSpPr>
            <p:cNvPr id="16" name="Gruppieren 15">
              <a:extLst>
                <a:ext uri="{FF2B5EF4-FFF2-40B4-BE49-F238E27FC236}">
                  <a16:creationId xmlns:a16="http://schemas.microsoft.com/office/drawing/2014/main" id="{40850821-481E-7569-1295-D3F78F14190F}"/>
                </a:ext>
              </a:extLst>
            </p:cNvPr>
            <p:cNvGrpSpPr/>
            <p:nvPr/>
          </p:nvGrpSpPr>
          <p:grpSpPr>
            <a:xfrm>
              <a:off x="483075" y="1299037"/>
              <a:ext cx="1200421" cy="1200421"/>
              <a:chOff x="3480816" y="2370492"/>
              <a:chExt cx="1563624" cy="1563624"/>
            </a:xfrm>
          </p:grpSpPr>
          <p:pic>
            <p:nvPicPr>
              <p:cNvPr id="17" name="Grafik 16" descr="Geöffneter Ordner mit einfarbiger Füllung">
                <a:extLst>
                  <a:ext uri="{FF2B5EF4-FFF2-40B4-BE49-F238E27FC236}">
                    <a16:creationId xmlns:a16="http://schemas.microsoft.com/office/drawing/2014/main" id="{45CC3825-8C24-1511-E933-D08394DF3A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816" y="2370492"/>
                <a:ext cx="1563624" cy="1563624"/>
              </a:xfrm>
              <a:prstGeom prst="rect">
                <a:avLst/>
              </a:prstGeom>
            </p:spPr>
          </p:pic>
          <p:pic>
            <p:nvPicPr>
              <p:cNvPr id="18" name="Picture 2" descr="Quellbild anzeigen">
                <a:extLst>
                  <a:ext uri="{FF2B5EF4-FFF2-40B4-BE49-F238E27FC236}">
                    <a16:creationId xmlns:a16="http://schemas.microsoft.com/office/drawing/2014/main" id="{A3EF3677-8D43-92E7-C5AD-E40525248D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88536" y="3169920"/>
                <a:ext cx="476833" cy="476833"/>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feld 4">
              <a:extLst>
                <a:ext uri="{FF2B5EF4-FFF2-40B4-BE49-F238E27FC236}">
                  <a16:creationId xmlns:a16="http://schemas.microsoft.com/office/drawing/2014/main" id="{91164BEA-BAE1-668A-66B7-559F15AE1E10}"/>
                </a:ext>
              </a:extLst>
            </p:cNvPr>
            <p:cNvSpPr txBox="1"/>
            <p:nvPr/>
          </p:nvSpPr>
          <p:spPr>
            <a:xfrm>
              <a:off x="1794766" y="1612914"/>
              <a:ext cx="9358656" cy="584775"/>
            </a:xfrm>
            <a:prstGeom prst="rect">
              <a:avLst/>
            </a:prstGeom>
            <a:noFill/>
          </p:spPr>
          <p:txBody>
            <a:bodyPr wrap="square">
              <a:spAutoFit/>
            </a:bodyPr>
            <a:lstStyle/>
            <a:p>
              <a:r>
                <a:rPr lang="de-DE" sz="3200" dirty="0">
                  <a:solidFill>
                    <a:schemeClr val="bg1"/>
                  </a:solidFill>
                </a:rPr>
                <a:t>Sämtliche </a:t>
              </a:r>
              <a:r>
                <a:rPr lang="de-DE" sz="3200" dirty="0" err="1">
                  <a:solidFill>
                    <a:schemeClr val="bg1"/>
                  </a:solidFill>
                </a:rPr>
                <a:t>Migrations</a:t>
              </a:r>
              <a:r>
                <a:rPr lang="de-DE" sz="3200" dirty="0">
                  <a:solidFill>
                    <a:schemeClr val="bg1"/>
                  </a:solidFill>
                </a:rPr>
                <a:t>, Tools, Scripts aus GIT</a:t>
              </a:r>
              <a:endParaRPr lang="de-DE" sz="3200" dirty="0"/>
            </a:p>
          </p:txBody>
        </p:sp>
      </p:grpSp>
      <p:grpSp>
        <p:nvGrpSpPr>
          <p:cNvPr id="23" name="Gruppieren 22">
            <a:extLst>
              <a:ext uri="{FF2B5EF4-FFF2-40B4-BE49-F238E27FC236}">
                <a16:creationId xmlns:a16="http://schemas.microsoft.com/office/drawing/2014/main" id="{A313B7C2-0CD3-CCB4-D92F-CF208591D427}"/>
              </a:ext>
            </a:extLst>
          </p:cNvPr>
          <p:cNvGrpSpPr/>
          <p:nvPr/>
        </p:nvGrpSpPr>
        <p:grpSpPr>
          <a:xfrm>
            <a:off x="657477" y="4140012"/>
            <a:ext cx="10495945" cy="983015"/>
            <a:chOff x="657477" y="4275480"/>
            <a:chExt cx="10495945" cy="983015"/>
          </a:xfrm>
        </p:grpSpPr>
        <p:pic>
          <p:nvPicPr>
            <p:cNvPr id="8" name="Picture 3" descr="Quellbild anzeigen">
              <a:extLst>
                <a:ext uri="{FF2B5EF4-FFF2-40B4-BE49-F238E27FC236}">
                  <a16:creationId xmlns:a16="http://schemas.microsoft.com/office/drawing/2014/main" id="{CED6C9CB-825D-2AD3-4E87-BA9C08A966C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229" r="19599"/>
            <a:stretch/>
          </p:blipFill>
          <p:spPr bwMode="auto">
            <a:xfrm>
              <a:off x="657477" y="4275480"/>
              <a:ext cx="883470" cy="983015"/>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82372F6E-8850-7181-0995-078A4F78CE72}"/>
                </a:ext>
              </a:extLst>
            </p:cNvPr>
            <p:cNvSpPr txBox="1"/>
            <p:nvPr/>
          </p:nvSpPr>
          <p:spPr>
            <a:xfrm>
              <a:off x="1794766" y="4379302"/>
              <a:ext cx="9358656" cy="584775"/>
            </a:xfrm>
            <a:prstGeom prst="rect">
              <a:avLst/>
            </a:prstGeom>
            <a:noFill/>
          </p:spPr>
          <p:txBody>
            <a:bodyPr wrap="square">
              <a:spAutoFit/>
            </a:bodyPr>
            <a:lstStyle/>
            <a:p>
              <a:r>
                <a:rPr lang="de-DE" sz="3200" dirty="0">
                  <a:solidFill>
                    <a:schemeClr val="bg1"/>
                  </a:solidFill>
                </a:rPr>
                <a:t>Einspielen </a:t>
              </a:r>
              <a:r>
                <a:rPr lang="de-DE" sz="3200" dirty="0" err="1">
                  <a:solidFill>
                    <a:schemeClr val="bg1"/>
                  </a:solidFill>
                </a:rPr>
                <a:t>Migrations</a:t>
              </a:r>
              <a:r>
                <a:rPr lang="de-DE" sz="3200" dirty="0">
                  <a:solidFill>
                    <a:schemeClr val="bg1"/>
                  </a:solidFill>
                </a:rPr>
                <a:t> mit </a:t>
              </a:r>
              <a:r>
                <a:rPr lang="de-DE" sz="3200" dirty="0" err="1">
                  <a:solidFill>
                    <a:schemeClr val="bg1"/>
                  </a:solidFill>
                </a:rPr>
                <a:t>Flyway</a:t>
              </a:r>
              <a:endParaRPr lang="de-DE" sz="3200" dirty="0"/>
            </a:p>
          </p:txBody>
        </p:sp>
      </p:grpSp>
      <p:grpSp>
        <p:nvGrpSpPr>
          <p:cNvPr id="29" name="Gruppieren 28">
            <a:extLst>
              <a:ext uri="{FF2B5EF4-FFF2-40B4-BE49-F238E27FC236}">
                <a16:creationId xmlns:a16="http://schemas.microsoft.com/office/drawing/2014/main" id="{C62B728C-BB66-8696-860D-71DC0B90B4C1}"/>
              </a:ext>
            </a:extLst>
          </p:cNvPr>
          <p:cNvGrpSpPr/>
          <p:nvPr/>
        </p:nvGrpSpPr>
        <p:grpSpPr>
          <a:xfrm>
            <a:off x="168733" y="5446286"/>
            <a:ext cx="10984689" cy="584775"/>
            <a:chOff x="168733" y="5446286"/>
            <a:chExt cx="10984689" cy="584775"/>
          </a:xfrm>
        </p:grpSpPr>
        <p:pic>
          <p:nvPicPr>
            <p:cNvPr id="27" name="Grafik 26">
              <a:extLst>
                <a:ext uri="{FF2B5EF4-FFF2-40B4-BE49-F238E27FC236}">
                  <a16:creationId xmlns:a16="http://schemas.microsoft.com/office/drawing/2014/main" id="{F0FC3151-24BD-1472-902E-8C9064AB75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733" y="5630597"/>
              <a:ext cx="1612599" cy="332730"/>
            </a:xfrm>
            <a:prstGeom prst="rect">
              <a:avLst/>
            </a:prstGeom>
          </p:spPr>
        </p:pic>
        <p:sp>
          <p:nvSpPr>
            <p:cNvPr id="28" name="Textfeld 27">
              <a:extLst>
                <a:ext uri="{FF2B5EF4-FFF2-40B4-BE49-F238E27FC236}">
                  <a16:creationId xmlns:a16="http://schemas.microsoft.com/office/drawing/2014/main" id="{A096A17E-D128-BBCD-B1EF-016ED57B6613}"/>
                </a:ext>
              </a:extLst>
            </p:cNvPr>
            <p:cNvSpPr txBox="1"/>
            <p:nvPr/>
          </p:nvSpPr>
          <p:spPr>
            <a:xfrm>
              <a:off x="1794766" y="5446286"/>
              <a:ext cx="9358656" cy="584775"/>
            </a:xfrm>
            <a:prstGeom prst="rect">
              <a:avLst/>
            </a:prstGeom>
            <a:noFill/>
          </p:spPr>
          <p:txBody>
            <a:bodyPr wrap="square">
              <a:spAutoFit/>
            </a:bodyPr>
            <a:lstStyle/>
            <a:p>
              <a:r>
                <a:rPr lang="de-DE" sz="3200" dirty="0">
                  <a:solidFill>
                    <a:schemeClr val="bg1"/>
                  </a:solidFill>
                </a:rPr>
                <a:t>Automatisiertes Regression-</a:t>
              </a:r>
              <a:r>
                <a:rPr lang="de-DE" sz="3200" dirty="0" err="1">
                  <a:solidFill>
                    <a:schemeClr val="bg1"/>
                  </a:solidFill>
                </a:rPr>
                <a:t>Testing</a:t>
              </a:r>
              <a:r>
                <a:rPr lang="de-DE" sz="3200" dirty="0">
                  <a:solidFill>
                    <a:schemeClr val="bg1"/>
                  </a:solidFill>
                </a:rPr>
                <a:t> mit </a:t>
              </a:r>
              <a:r>
                <a:rPr lang="de-DE" sz="3200" dirty="0" err="1">
                  <a:solidFill>
                    <a:schemeClr val="bg1"/>
                  </a:solidFill>
                </a:rPr>
                <a:t>utPLSQL</a:t>
              </a:r>
              <a:endParaRPr lang="de-DE" sz="3200" dirty="0"/>
            </a:p>
          </p:txBody>
        </p:sp>
      </p:grpSp>
    </p:spTree>
    <p:extLst>
      <p:ext uri="{BB962C8B-B14F-4D97-AF65-F5344CB8AC3E}">
        <p14:creationId xmlns:p14="http://schemas.microsoft.com/office/powerpoint/2010/main" val="257961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rgbClr val="2B2B2B"/>
            </a:gs>
          </a:gsLst>
          <a:lin ang="18900000" scaled="1"/>
          <a:tileRect/>
        </a:gradFill>
        <a:effectLst/>
      </p:bgPr>
    </p:bg>
    <p:spTree>
      <p:nvGrpSpPr>
        <p:cNvPr id="1" name=""/>
        <p:cNvGrpSpPr/>
        <p:nvPr/>
      </p:nvGrpSpPr>
      <p:grpSpPr>
        <a:xfrm>
          <a:off x="0" y="0"/>
          <a:ext cx="0" cy="0"/>
          <a:chOff x="0" y="0"/>
          <a:chExt cx="0" cy="0"/>
        </a:xfrm>
      </p:grpSpPr>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7680" y="0"/>
            <a:ext cx="7894320" cy="10525760"/>
          </a:xfrm>
          <a:prstGeom prst="rect">
            <a:avLst/>
          </a:prstGeom>
        </p:spPr>
      </p:pic>
      <p:sp>
        <p:nvSpPr>
          <p:cNvPr id="4" name="Rechteck 3"/>
          <p:cNvSpPr/>
          <p:nvPr/>
        </p:nvSpPr>
        <p:spPr>
          <a:xfrm>
            <a:off x="1" y="0"/>
            <a:ext cx="4627984" cy="6858000"/>
          </a:xfrm>
          <a:prstGeom prst="rect">
            <a:avLst/>
          </a:prstGeom>
          <a:solidFill>
            <a:srgbClr val="12263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p:nvSpPr>
        <p:spPr>
          <a:xfrm>
            <a:off x="4929270" y="6374154"/>
            <a:ext cx="7165911" cy="369332"/>
          </a:xfrm>
          <a:prstGeom prst="rect">
            <a:avLst/>
          </a:prstGeom>
        </p:spPr>
        <p:txBody>
          <a:bodyPr wrap="square">
            <a:spAutoFit/>
          </a:bodyPr>
          <a:lstStyle/>
          <a:p>
            <a:r>
              <a:rPr lang="de-DE" dirty="0"/>
              <a:t>https://de.freeimages.com/photo/steps-in-beach-1541067</a:t>
            </a:r>
          </a:p>
        </p:txBody>
      </p:sp>
      <p:sp>
        <p:nvSpPr>
          <p:cNvPr id="7" name="Textfeld 6"/>
          <p:cNvSpPr txBox="1"/>
          <p:nvPr/>
        </p:nvSpPr>
        <p:spPr>
          <a:xfrm>
            <a:off x="0" y="1407549"/>
            <a:ext cx="3151992" cy="1384995"/>
          </a:xfrm>
          <a:prstGeom prst="rect">
            <a:avLst/>
          </a:prstGeom>
          <a:noFill/>
        </p:spPr>
        <p:txBody>
          <a:bodyPr wrap="square" rtlCol="0">
            <a:spAutoFit/>
          </a:bodyPr>
          <a:lstStyle/>
          <a:p>
            <a:pPr algn="r"/>
            <a:r>
              <a:rPr lang="de-DE" sz="2800" dirty="0">
                <a:solidFill>
                  <a:srgbClr val="EAA7CA"/>
                </a:solidFill>
                <a:latin typeface="Franklin Gothic Demi Cond" panose="020B0706030402020204" pitchFamily="34" charset="0"/>
              </a:rPr>
              <a:t>Small </a:t>
            </a:r>
            <a:r>
              <a:rPr lang="de-DE" sz="2800" dirty="0" err="1">
                <a:solidFill>
                  <a:srgbClr val="EAA7CA"/>
                </a:solidFill>
                <a:latin typeface="Franklin Gothic Demi Cond" panose="020B0706030402020204" pitchFamily="34" charset="0"/>
              </a:rPr>
              <a:t>Step</a:t>
            </a:r>
            <a:endParaRPr lang="de-DE" sz="2800" dirty="0">
              <a:solidFill>
                <a:srgbClr val="EAA7CA"/>
              </a:solidFill>
              <a:latin typeface="Franklin Gothic Demi Cond" panose="020B0706030402020204" pitchFamily="34" charset="0"/>
            </a:endParaRPr>
          </a:p>
          <a:p>
            <a:pPr algn="r"/>
            <a:r>
              <a:rPr lang="de-DE" sz="2800" dirty="0">
                <a:solidFill>
                  <a:srgbClr val="EAA7CA"/>
                </a:solidFill>
                <a:latin typeface="Franklin Gothic Demi Cond" panose="020B0706030402020204" pitchFamily="34" charset="0"/>
              </a:rPr>
              <a:t>+ Small </a:t>
            </a:r>
            <a:r>
              <a:rPr lang="de-DE" sz="2800" dirty="0" err="1">
                <a:solidFill>
                  <a:srgbClr val="EAA7CA"/>
                </a:solidFill>
                <a:latin typeface="Franklin Gothic Demi Cond" panose="020B0706030402020204" pitchFamily="34" charset="0"/>
              </a:rPr>
              <a:t>Step</a:t>
            </a:r>
            <a:endParaRPr lang="de-DE" sz="2800" dirty="0">
              <a:solidFill>
                <a:srgbClr val="EAA7CA"/>
              </a:solidFill>
              <a:latin typeface="Franklin Gothic Demi Cond" panose="020B0706030402020204" pitchFamily="34" charset="0"/>
            </a:endParaRPr>
          </a:p>
          <a:p>
            <a:pPr algn="r"/>
            <a:r>
              <a:rPr lang="de-DE" sz="2800" dirty="0">
                <a:solidFill>
                  <a:srgbClr val="EAA7CA"/>
                </a:solidFill>
                <a:latin typeface="Franklin Gothic Demi Cond" panose="020B0706030402020204" pitchFamily="34" charset="0"/>
              </a:rPr>
              <a:t>+ Small </a:t>
            </a:r>
            <a:r>
              <a:rPr lang="de-DE" sz="2800" dirty="0" err="1">
                <a:solidFill>
                  <a:srgbClr val="EAA7CA"/>
                </a:solidFill>
                <a:latin typeface="Franklin Gothic Demi Cond" panose="020B0706030402020204" pitchFamily="34" charset="0"/>
              </a:rPr>
              <a:t>Step</a:t>
            </a:r>
            <a:endParaRPr lang="de-DE" sz="2800" dirty="0">
              <a:solidFill>
                <a:srgbClr val="EAA7CA"/>
              </a:solidFill>
              <a:latin typeface="Franklin Gothic Demi Cond" panose="020B0706030402020204" pitchFamily="34" charset="0"/>
            </a:endParaRPr>
          </a:p>
        </p:txBody>
      </p:sp>
      <p:cxnSp>
        <p:nvCxnSpPr>
          <p:cNvPr id="3" name="Gerader Verbinder 2"/>
          <p:cNvCxnSpPr/>
          <p:nvPr/>
        </p:nvCxnSpPr>
        <p:spPr>
          <a:xfrm>
            <a:off x="903642" y="2792544"/>
            <a:ext cx="2743200" cy="0"/>
          </a:xfrm>
          <a:prstGeom prst="line">
            <a:avLst/>
          </a:prstGeom>
          <a:ln w="25400">
            <a:solidFill>
              <a:srgbClr val="EAA7CA"/>
            </a:solidFill>
          </a:ln>
        </p:spPr>
        <p:style>
          <a:lnRef idx="1">
            <a:schemeClr val="accent1"/>
          </a:lnRef>
          <a:fillRef idx="0">
            <a:schemeClr val="accent1"/>
          </a:fillRef>
          <a:effectRef idx="0">
            <a:schemeClr val="accent1"/>
          </a:effectRef>
          <a:fontRef idx="minor">
            <a:schemeClr val="tx1"/>
          </a:fontRef>
        </p:style>
      </p:cxnSp>
      <p:sp>
        <p:nvSpPr>
          <p:cNvPr id="10" name="Textfeld 9"/>
          <p:cNvSpPr txBox="1"/>
          <p:nvPr/>
        </p:nvSpPr>
        <p:spPr>
          <a:xfrm>
            <a:off x="0" y="2815098"/>
            <a:ext cx="4627985" cy="646331"/>
          </a:xfrm>
          <a:prstGeom prst="rect">
            <a:avLst/>
          </a:prstGeom>
          <a:noFill/>
        </p:spPr>
        <p:txBody>
          <a:bodyPr wrap="square" rtlCol="0">
            <a:spAutoFit/>
          </a:bodyPr>
          <a:lstStyle/>
          <a:p>
            <a:pPr algn="ctr"/>
            <a:r>
              <a:rPr lang="de-DE" sz="3600" dirty="0">
                <a:solidFill>
                  <a:srgbClr val="EAA7CA"/>
                </a:solidFill>
                <a:latin typeface="Franklin Gothic Demi Cond" panose="020B0706030402020204" pitchFamily="34" charset="0"/>
              </a:rPr>
              <a:t>Big </a:t>
            </a:r>
            <a:r>
              <a:rPr lang="de-DE" sz="3600" dirty="0" err="1">
                <a:solidFill>
                  <a:srgbClr val="EAA7CA"/>
                </a:solidFill>
                <a:latin typeface="Franklin Gothic Demi Cond" panose="020B0706030402020204" pitchFamily="34" charset="0"/>
              </a:rPr>
              <a:t>Results</a:t>
            </a:r>
            <a:endParaRPr lang="de-DE" sz="3600" dirty="0">
              <a:solidFill>
                <a:srgbClr val="EAA7CA"/>
              </a:solidFill>
              <a:latin typeface="Franklin Gothic Demi Cond" panose="020B0706030402020204" pitchFamily="34" charset="0"/>
            </a:endParaRPr>
          </a:p>
        </p:txBody>
      </p:sp>
    </p:spTree>
    <p:extLst>
      <p:ext uri="{BB962C8B-B14F-4D97-AF65-F5344CB8AC3E}">
        <p14:creationId xmlns:p14="http://schemas.microsoft.com/office/powerpoint/2010/main" val="1717204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642DF6-7968-2B2E-FE24-2E6007C68464}"/>
              </a:ext>
            </a:extLst>
          </p:cNvPr>
          <p:cNvSpPr>
            <a:spLocks noGrp="1"/>
          </p:cNvSpPr>
          <p:nvPr>
            <p:ph type="title"/>
          </p:nvPr>
        </p:nvSpPr>
        <p:spPr>
          <a:xfrm>
            <a:off x="838200" y="1997242"/>
            <a:ext cx="10515600" cy="1273349"/>
          </a:xfrm>
        </p:spPr>
        <p:txBody>
          <a:bodyPr/>
          <a:lstStyle/>
          <a:p>
            <a:pPr algn="ctr"/>
            <a:r>
              <a:rPr lang="de-DE" sz="8800" dirty="0" err="1">
                <a:solidFill>
                  <a:srgbClr val="FFFF00"/>
                </a:solidFill>
                <a:latin typeface="Franklin Gothic Demi Cond" panose="020B0706030402020204" pitchFamily="34" charset="0"/>
                <a:cs typeface="Biome" panose="020B0503030204020804" pitchFamily="34" charset="0"/>
              </a:rPr>
              <a:t>Evolutionary</a:t>
            </a:r>
            <a:r>
              <a:rPr lang="de-DE" sz="8800" dirty="0">
                <a:solidFill>
                  <a:srgbClr val="FFFF00"/>
                </a:solidFill>
                <a:latin typeface="Franklin Gothic Demi Cond" panose="020B0706030402020204" pitchFamily="34" charset="0"/>
                <a:cs typeface="Biome" panose="020B0503030204020804" pitchFamily="34" charset="0"/>
              </a:rPr>
              <a:t> </a:t>
            </a:r>
            <a:br>
              <a:rPr lang="de-DE" sz="8800" dirty="0">
                <a:solidFill>
                  <a:srgbClr val="FFFF00"/>
                </a:solidFill>
                <a:latin typeface="Franklin Gothic Demi Cond" panose="020B0706030402020204" pitchFamily="34" charset="0"/>
                <a:cs typeface="Biome" panose="020B0503030204020804" pitchFamily="34" charset="0"/>
              </a:rPr>
            </a:br>
            <a:r>
              <a:rPr lang="de-DE" sz="8800" dirty="0">
                <a:solidFill>
                  <a:srgbClr val="FFFF00"/>
                </a:solidFill>
                <a:latin typeface="Franklin Gothic Demi Cond" panose="020B0706030402020204" pitchFamily="34" charset="0"/>
                <a:cs typeface="Biome" panose="020B0503030204020804" pitchFamily="34" charset="0"/>
              </a:rPr>
              <a:t>Database Design</a:t>
            </a:r>
          </a:p>
        </p:txBody>
      </p:sp>
    </p:spTree>
    <p:extLst>
      <p:ext uri="{BB962C8B-B14F-4D97-AF65-F5344CB8AC3E}">
        <p14:creationId xmlns:p14="http://schemas.microsoft.com/office/powerpoint/2010/main" val="592795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E69B1-790A-4DBE-97F4-34643111AE17}"/>
              </a:ext>
            </a:extLst>
          </p:cNvPr>
          <p:cNvSpPr>
            <a:spLocks noGrp="1"/>
          </p:cNvSpPr>
          <p:nvPr>
            <p:ph type="title"/>
          </p:nvPr>
        </p:nvSpPr>
        <p:spPr>
          <a:xfrm>
            <a:off x="171448" y="2266951"/>
            <a:ext cx="6686552" cy="1752599"/>
          </a:xfrm>
        </p:spPr>
        <p:txBody>
          <a:bodyPr/>
          <a:lstStyle/>
          <a:p>
            <a:pPr algn="ctr"/>
            <a:r>
              <a:rPr lang="de-DE" sz="4000" dirty="0" err="1">
                <a:solidFill>
                  <a:schemeClr val="bg1"/>
                </a:solidFill>
                <a:latin typeface="Franklin Gothic Demi Cond" panose="020B0706030402020204" pitchFamily="34" charset="0"/>
                <a:cs typeface="Biome" panose="020B0503030204020804" pitchFamily="34" charset="0"/>
              </a:rPr>
              <a:t>Refactoring</a:t>
            </a:r>
            <a:r>
              <a:rPr lang="de-DE" sz="4000" dirty="0">
                <a:solidFill>
                  <a:schemeClr val="bg1"/>
                </a:solidFill>
                <a:latin typeface="Franklin Gothic Demi Cond" panose="020B0706030402020204" pitchFamily="34" charset="0"/>
                <a:cs typeface="Biome" panose="020B0503030204020804" pitchFamily="34" charset="0"/>
              </a:rPr>
              <a:t> Databases</a:t>
            </a:r>
            <a:br>
              <a:rPr lang="de-DE" sz="4000" dirty="0">
                <a:solidFill>
                  <a:schemeClr val="bg1"/>
                </a:solidFill>
                <a:latin typeface="Franklin Gothic Demi Cond" panose="020B0706030402020204" pitchFamily="34" charset="0"/>
                <a:cs typeface="Biome" panose="020B0503030204020804" pitchFamily="34" charset="0"/>
              </a:rPr>
            </a:br>
            <a:r>
              <a:rPr lang="de-DE" sz="4000" dirty="0">
                <a:solidFill>
                  <a:schemeClr val="bg1"/>
                </a:solidFill>
                <a:latin typeface="Franklin Gothic Demi Cond" panose="020B0706030402020204" pitchFamily="34" charset="0"/>
                <a:cs typeface="Biome" panose="020B0503030204020804" pitchFamily="34" charset="0"/>
              </a:rPr>
              <a:t>2006</a:t>
            </a:r>
          </a:p>
        </p:txBody>
      </p:sp>
      <p:pic>
        <p:nvPicPr>
          <p:cNvPr id="4" name="Grafik 3" descr="Ein Bild, das Text, Schild enthält.&#10;&#10;Automatisch generierte Beschreibung">
            <a:extLst>
              <a:ext uri="{FF2B5EF4-FFF2-40B4-BE49-F238E27FC236}">
                <a16:creationId xmlns:a16="http://schemas.microsoft.com/office/drawing/2014/main" id="{87BF5870-0002-485A-B89D-242A3778F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352" y="0"/>
            <a:ext cx="5184648" cy="6858000"/>
          </a:xfrm>
          <a:prstGeom prst="rect">
            <a:avLst/>
          </a:prstGeom>
        </p:spPr>
      </p:pic>
    </p:spTree>
    <p:extLst>
      <p:ext uri="{BB962C8B-B14F-4D97-AF65-F5344CB8AC3E}">
        <p14:creationId xmlns:p14="http://schemas.microsoft.com/office/powerpoint/2010/main" val="301378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215B8F"/>
            </a:gs>
          </a:gsLst>
          <a:lin ang="18900000" scaled="1"/>
        </a:gradFill>
        <a:effectLst/>
      </p:bgPr>
    </p:bg>
    <p:spTree>
      <p:nvGrpSpPr>
        <p:cNvPr id="1" name=""/>
        <p:cNvGrpSpPr/>
        <p:nvPr/>
      </p:nvGrpSpPr>
      <p:grpSpPr>
        <a:xfrm>
          <a:off x="0" y="0"/>
          <a:ext cx="0" cy="0"/>
          <a:chOff x="0" y="0"/>
          <a:chExt cx="0" cy="0"/>
        </a:xfrm>
      </p:grpSpPr>
      <p:sp>
        <p:nvSpPr>
          <p:cNvPr id="2" name="Textfeld 1"/>
          <p:cNvSpPr txBox="1"/>
          <p:nvPr/>
        </p:nvSpPr>
        <p:spPr>
          <a:xfrm>
            <a:off x="287695" y="289248"/>
            <a:ext cx="1165914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4400" dirty="0" err="1">
                <a:solidFill>
                  <a:prstClr val="white"/>
                </a:solidFill>
                <a:latin typeface="Franklin Gothic Demi Cond" panose="020B0706030402020204" pitchFamily="34" charset="0"/>
              </a:rPr>
              <a:t>Continuous</a:t>
            </a:r>
            <a:r>
              <a:rPr lang="de-DE" sz="4400" dirty="0">
                <a:solidFill>
                  <a:prstClr val="white"/>
                </a:solidFill>
                <a:latin typeface="Franklin Gothic Demi Cond" panose="020B0706030402020204" pitchFamily="34" charset="0"/>
              </a:rPr>
              <a:t> </a:t>
            </a:r>
            <a:r>
              <a:rPr lang="de-DE" sz="4400" dirty="0" err="1">
                <a:solidFill>
                  <a:prstClr val="white"/>
                </a:solidFill>
                <a:latin typeface="Franklin Gothic Demi Cond" panose="020B0706030402020204" pitchFamily="34" charset="0"/>
              </a:rPr>
              <a:t>Improvement</a:t>
            </a:r>
            <a:r>
              <a:rPr lang="de-DE" sz="4400" dirty="0">
                <a:solidFill>
                  <a:prstClr val="white"/>
                </a:solidFill>
                <a:latin typeface="Franklin Gothic Demi Cond" panose="020B0706030402020204" pitchFamily="34" charset="0"/>
              </a:rPr>
              <a:t>: Ändern von Sith-Namen</a:t>
            </a:r>
            <a:endParaRPr kumimoji="0" lang="de-DE" sz="4400" b="0" i="0" u="none" strike="noStrike" kern="1200" cap="none" spc="0" normalizeH="0" baseline="0" noProof="0" dirty="0">
              <a:ln>
                <a:noFill/>
              </a:ln>
              <a:solidFill>
                <a:prstClr val="white"/>
              </a:solidFill>
              <a:effectLst/>
              <a:uLnTx/>
              <a:uFillTx/>
              <a:latin typeface="Franklin Gothic Demi Cond" panose="020B0706030402020204" pitchFamily="34" charset="0"/>
            </a:endParaRPr>
          </a:p>
        </p:txBody>
      </p:sp>
      <p:graphicFrame>
        <p:nvGraphicFramePr>
          <p:cNvPr id="3" name="Tabelle 3">
            <a:extLst>
              <a:ext uri="{FF2B5EF4-FFF2-40B4-BE49-F238E27FC236}">
                <a16:creationId xmlns:a16="http://schemas.microsoft.com/office/drawing/2014/main" id="{11EFCB1D-0219-46C1-94B1-F1ACB3647E0D}"/>
              </a:ext>
            </a:extLst>
          </p:cNvPr>
          <p:cNvGraphicFramePr>
            <a:graphicFrameLocks noGrp="1"/>
          </p:cNvGraphicFramePr>
          <p:nvPr>
            <p:extLst>
              <p:ext uri="{D42A27DB-BD31-4B8C-83A1-F6EECF244321}">
                <p14:modId xmlns:p14="http://schemas.microsoft.com/office/powerpoint/2010/main" val="3915028215"/>
              </p:ext>
            </p:extLst>
          </p:nvPr>
        </p:nvGraphicFramePr>
        <p:xfrm>
          <a:off x="2555873" y="1760220"/>
          <a:ext cx="2587625" cy="1483360"/>
        </p:xfrm>
        <a:graphic>
          <a:graphicData uri="http://schemas.openxmlformats.org/drawingml/2006/table">
            <a:tbl>
              <a:tblPr firstRow="1" bandRow="1">
                <a:tableStyleId>{5C22544A-7EE6-4342-B048-85BDC9FD1C3A}</a:tableStyleId>
              </a:tblPr>
              <a:tblGrid>
                <a:gridCol w="2587625">
                  <a:extLst>
                    <a:ext uri="{9D8B030D-6E8A-4147-A177-3AD203B41FA5}">
                      <a16:colId xmlns:a16="http://schemas.microsoft.com/office/drawing/2014/main" val="1755072117"/>
                    </a:ext>
                  </a:extLst>
                </a:gridCol>
              </a:tblGrid>
              <a:tr h="370840">
                <a:tc>
                  <a:txBody>
                    <a:bodyPr/>
                    <a:lstStyle/>
                    <a:p>
                      <a:r>
                        <a:rPr lang="de-DE" dirty="0"/>
                        <a:t>SITH_PERSONS</a:t>
                      </a:r>
                    </a:p>
                  </a:txBody>
                  <a:tcPr/>
                </a:tc>
                <a:extLst>
                  <a:ext uri="{0D108BD9-81ED-4DB2-BD59-A6C34878D82A}">
                    <a16:rowId xmlns:a16="http://schemas.microsoft.com/office/drawing/2014/main" val="2765861289"/>
                  </a:ext>
                </a:extLst>
              </a:tr>
              <a:tr h="370840">
                <a:tc>
                  <a:txBody>
                    <a:bodyPr/>
                    <a:lstStyle/>
                    <a:p>
                      <a:r>
                        <a:rPr lang="de-DE" dirty="0"/>
                        <a:t>ID</a:t>
                      </a:r>
                    </a:p>
                  </a:txBody>
                  <a:tcPr/>
                </a:tc>
                <a:extLst>
                  <a:ext uri="{0D108BD9-81ED-4DB2-BD59-A6C34878D82A}">
                    <a16:rowId xmlns:a16="http://schemas.microsoft.com/office/drawing/2014/main" val="3649332228"/>
                  </a:ext>
                </a:extLst>
              </a:tr>
              <a:tr h="370840">
                <a:tc>
                  <a:txBody>
                    <a:bodyPr/>
                    <a:lstStyle/>
                    <a:p>
                      <a:r>
                        <a:rPr lang="de-DE" dirty="0"/>
                        <a:t>NAME</a:t>
                      </a:r>
                    </a:p>
                  </a:txBody>
                  <a:tcPr/>
                </a:tc>
                <a:extLst>
                  <a:ext uri="{0D108BD9-81ED-4DB2-BD59-A6C34878D82A}">
                    <a16:rowId xmlns:a16="http://schemas.microsoft.com/office/drawing/2014/main" val="3295723264"/>
                  </a:ext>
                </a:extLst>
              </a:tr>
              <a:tr h="370840">
                <a:tc>
                  <a:txBody>
                    <a:bodyPr/>
                    <a:lstStyle/>
                    <a:p>
                      <a:r>
                        <a:rPr lang="de-DE" dirty="0"/>
                        <a:t>ALIVE</a:t>
                      </a:r>
                    </a:p>
                  </a:txBody>
                  <a:tcPr/>
                </a:tc>
                <a:extLst>
                  <a:ext uri="{0D108BD9-81ED-4DB2-BD59-A6C34878D82A}">
                    <a16:rowId xmlns:a16="http://schemas.microsoft.com/office/drawing/2014/main" val="1045846596"/>
                  </a:ext>
                </a:extLst>
              </a:tr>
            </a:tbl>
          </a:graphicData>
        </a:graphic>
      </p:graphicFrame>
      <p:graphicFrame>
        <p:nvGraphicFramePr>
          <p:cNvPr id="7" name="Tabelle 3">
            <a:extLst>
              <a:ext uri="{FF2B5EF4-FFF2-40B4-BE49-F238E27FC236}">
                <a16:creationId xmlns:a16="http://schemas.microsoft.com/office/drawing/2014/main" id="{D8750C8B-7AA6-4BBD-9878-CA41F3876A4B}"/>
              </a:ext>
            </a:extLst>
          </p:cNvPr>
          <p:cNvGraphicFramePr>
            <a:graphicFrameLocks noGrp="1"/>
          </p:cNvGraphicFramePr>
          <p:nvPr>
            <p:extLst>
              <p:ext uri="{D42A27DB-BD31-4B8C-83A1-F6EECF244321}">
                <p14:modId xmlns:p14="http://schemas.microsoft.com/office/powerpoint/2010/main" val="2162670475"/>
              </p:ext>
            </p:extLst>
          </p:nvPr>
        </p:nvGraphicFramePr>
        <p:xfrm>
          <a:off x="6756399" y="1760220"/>
          <a:ext cx="2587624" cy="1854200"/>
        </p:xfrm>
        <a:graphic>
          <a:graphicData uri="http://schemas.openxmlformats.org/drawingml/2006/table">
            <a:tbl>
              <a:tblPr firstRow="1" bandRow="1">
                <a:tableStyleId>{5C22544A-7EE6-4342-B048-85BDC9FD1C3A}</a:tableStyleId>
              </a:tblPr>
              <a:tblGrid>
                <a:gridCol w="2587624">
                  <a:extLst>
                    <a:ext uri="{9D8B030D-6E8A-4147-A177-3AD203B41FA5}">
                      <a16:colId xmlns:a16="http://schemas.microsoft.com/office/drawing/2014/main" val="1755072117"/>
                    </a:ext>
                  </a:extLst>
                </a:gridCol>
              </a:tblGrid>
              <a:tr h="370840">
                <a:tc>
                  <a:txBody>
                    <a:bodyPr/>
                    <a:lstStyle/>
                    <a:p>
                      <a:r>
                        <a:rPr lang="de-DE" dirty="0"/>
                        <a:t>SITH_PERSONS</a:t>
                      </a:r>
                    </a:p>
                  </a:txBody>
                  <a:tcPr/>
                </a:tc>
                <a:extLst>
                  <a:ext uri="{0D108BD9-81ED-4DB2-BD59-A6C34878D82A}">
                    <a16:rowId xmlns:a16="http://schemas.microsoft.com/office/drawing/2014/main" val="2765861289"/>
                  </a:ext>
                </a:extLst>
              </a:tr>
              <a:tr h="370840">
                <a:tc>
                  <a:txBody>
                    <a:bodyPr/>
                    <a:lstStyle/>
                    <a:p>
                      <a:r>
                        <a:rPr lang="de-DE" dirty="0"/>
                        <a:t>ID</a:t>
                      </a:r>
                    </a:p>
                  </a:txBody>
                  <a:tcPr/>
                </a:tc>
                <a:extLst>
                  <a:ext uri="{0D108BD9-81ED-4DB2-BD59-A6C34878D82A}">
                    <a16:rowId xmlns:a16="http://schemas.microsoft.com/office/drawing/2014/main" val="3649332228"/>
                  </a:ext>
                </a:extLst>
              </a:tr>
              <a:tr h="370840">
                <a:tc>
                  <a:txBody>
                    <a:bodyPr/>
                    <a:lstStyle/>
                    <a:p>
                      <a:r>
                        <a:rPr lang="de-DE" dirty="0"/>
                        <a:t>ALIVE</a:t>
                      </a:r>
                    </a:p>
                  </a:txBody>
                  <a:tcPr/>
                </a:tc>
                <a:extLst>
                  <a:ext uri="{0D108BD9-81ED-4DB2-BD59-A6C34878D82A}">
                    <a16:rowId xmlns:a16="http://schemas.microsoft.com/office/drawing/2014/main" val="1045846596"/>
                  </a:ext>
                </a:extLst>
              </a:tr>
              <a:tr h="370840">
                <a:tc>
                  <a:txBody>
                    <a:bodyPr/>
                    <a:lstStyle/>
                    <a:p>
                      <a:r>
                        <a:rPr lang="de-DE" dirty="0"/>
                        <a:t>PRENAME</a:t>
                      </a:r>
                    </a:p>
                  </a:txBody>
                  <a:tcPr/>
                </a:tc>
                <a:extLst>
                  <a:ext uri="{0D108BD9-81ED-4DB2-BD59-A6C34878D82A}">
                    <a16:rowId xmlns:a16="http://schemas.microsoft.com/office/drawing/2014/main" val="442287527"/>
                  </a:ext>
                </a:extLst>
              </a:tr>
              <a:tr h="370840">
                <a:tc>
                  <a:txBody>
                    <a:bodyPr/>
                    <a:lstStyle/>
                    <a:p>
                      <a:r>
                        <a:rPr lang="de-DE" dirty="0"/>
                        <a:t>SURNAME</a:t>
                      </a:r>
                    </a:p>
                  </a:txBody>
                  <a:tcPr/>
                </a:tc>
                <a:extLst>
                  <a:ext uri="{0D108BD9-81ED-4DB2-BD59-A6C34878D82A}">
                    <a16:rowId xmlns:a16="http://schemas.microsoft.com/office/drawing/2014/main" val="2115208364"/>
                  </a:ext>
                </a:extLst>
              </a:tr>
            </a:tbl>
          </a:graphicData>
        </a:graphic>
      </p:graphicFrame>
      <p:cxnSp>
        <p:nvCxnSpPr>
          <p:cNvPr id="6" name="Gerade Verbindung mit Pfeil 5">
            <a:extLst>
              <a:ext uri="{FF2B5EF4-FFF2-40B4-BE49-F238E27FC236}">
                <a16:creationId xmlns:a16="http://schemas.microsoft.com/office/drawing/2014/main" id="{0C5D1ACC-B54B-4668-B7D9-7DF1BD74EF0A}"/>
              </a:ext>
            </a:extLst>
          </p:cNvPr>
          <p:cNvCxnSpPr>
            <a:cxnSpLocks/>
          </p:cNvCxnSpPr>
          <p:nvPr/>
        </p:nvCxnSpPr>
        <p:spPr>
          <a:xfrm>
            <a:off x="5362574" y="2529205"/>
            <a:ext cx="1266825" cy="0"/>
          </a:xfrm>
          <a:prstGeom prst="straightConnector1">
            <a:avLst/>
          </a:prstGeom>
          <a:ln w="984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6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rgbClr val="215B8F"/>
            </a:gs>
          </a:gsLst>
          <a:lin ang="18900000" scaled="1"/>
        </a:gradFill>
        <a:effectLst/>
      </p:bgPr>
    </p:bg>
    <p:spTree>
      <p:nvGrpSpPr>
        <p:cNvPr id="1" name=""/>
        <p:cNvGrpSpPr/>
        <p:nvPr/>
      </p:nvGrpSpPr>
      <p:grpSpPr>
        <a:xfrm>
          <a:off x="0" y="0"/>
          <a:ext cx="0" cy="0"/>
          <a:chOff x="0" y="0"/>
          <a:chExt cx="0" cy="0"/>
        </a:xfrm>
      </p:grpSpPr>
      <p:sp>
        <p:nvSpPr>
          <p:cNvPr id="2" name="Textfeld 1"/>
          <p:cNvSpPr txBox="1"/>
          <p:nvPr/>
        </p:nvSpPr>
        <p:spPr>
          <a:xfrm>
            <a:off x="287695" y="289248"/>
            <a:ext cx="1165914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4400" dirty="0" err="1">
                <a:solidFill>
                  <a:prstClr val="white"/>
                </a:solidFill>
                <a:latin typeface="Franklin Gothic Demi Cond" panose="020B0706030402020204" pitchFamily="34" charset="0"/>
              </a:rPr>
              <a:t>Continuous</a:t>
            </a:r>
            <a:r>
              <a:rPr lang="de-DE" sz="4400" dirty="0">
                <a:solidFill>
                  <a:prstClr val="white"/>
                </a:solidFill>
                <a:latin typeface="Franklin Gothic Demi Cond" panose="020B0706030402020204" pitchFamily="34" charset="0"/>
              </a:rPr>
              <a:t> </a:t>
            </a:r>
            <a:r>
              <a:rPr lang="de-DE" sz="4400" dirty="0" err="1">
                <a:solidFill>
                  <a:prstClr val="white"/>
                </a:solidFill>
                <a:latin typeface="Franklin Gothic Demi Cond" panose="020B0706030402020204" pitchFamily="34" charset="0"/>
              </a:rPr>
              <a:t>Improvement</a:t>
            </a:r>
            <a:r>
              <a:rPr lang="de-DE" sz="4400" dirty="0">
                <a:solidFill>
                  <a:prstClr val="white"/>
                </a:solidFill>
                <a:latin typeface="Franklin Gothic Demi Cond" panose="020B0706030402020204" pitchFamily="34" charset="0"/>
              </a:rPr>
              <a:t>: Ändern von Sith-Namen</a:t>
            </a:r>
            <a:endParaRPr kumimoji="0" lang="de-DE" sz="4400" b="0" i="0" u="none" strike="noStrike" kern="1200" cap="none" spc="0" normalizeH="0" baseline="0" noProof="0" dirty="0">
              <a:ln>
                <a:noFill/>
              </a:ln>
              <a:solidFill>
                <a:prstClr val="white"/>
              </a:solidFill>
              <a:effectLst/>
              <a:uLnTx/>
              <a:uFillTx/>
              <a:latin typeface="Franklin Gothic Demi Cond" panose="020B0706030402020204" pitchFamily="34" charset="0"/>
            </a:endParaRPr>
          </a:p>
        </p:txBody>
      </p:sp>
      <p:graphicFrame>
        <p:nvGraphicFramePr>
          <p:cNvPr id="3" name="Tabelle 3">
            <a:extLst>
              <a:ext uri="{FF2B5EF4-FFF2-40B4-BE49-F238E27FC236}">
                <a16:creationId xmlns:a16="http://schemas.microsoft.com/office/drawing/2014/main" id="{11EFCB1D-0219-46C1-94B1-F1ACB3647E0D}"/>
              </a:ext>
            </a:extLst>
          </p:cNvPr>
          <p:cNvGraphicFramePr>
            <a:graphicFrameLocks noGrp="1"/>
          </p:cNvGraphicFramePr>
          <p:nvPr>
            <p:extLst>
              <p:ext uri="{D42A27DB-BD31-4B8C-83A1-F6EECF244321}">
                <p14:modId xmlns:p14="http://schemas.microsoft.com/office/powerpoint/2010/main" val="2774359573"/>
              </p:ext>
            </p:extLst>
          </p:nvPr>
        </p:nvGraphicFramePr>
        <p:xfrm>
          <a:off x="2555873" y="1760220"/>
          <a:ext cx="2587625" cy="1483360"/>
        </p:xfrm>
        <a:graphic>
          <a:graphicData uri="http://schemas.openxmlformats.org/drawingml/2006/table">
            <a:tbl>
              <a:tblPr firstRow="1" bandRow="1">
                <a:tableStyleId>{5C22544A-7EE6-4342-B048-85BDC9FD1C3A}</a:tableStyleId>
              </a:tblPr>
              <a:tblGrid>
                <a:gridCol w="2587625">
                  <a:extLst>
                    <a:ext uri="{9D8B030D-6E8A-4147-A177-3AD203B41FA5}">
                      <a16:colId xmlns:a16="http://schemas.microsoft.com/office/drawing/2014/main" val="1755072117"/>
                    </a:ext>
                  </a:extLst>
                </a:gridCol>
              </a:tblGrid>
              <a:tr h="370840">
                <a:tc>
                  <a:txBody>
                    <a:bodyPr/>
                    <a:lstStyle/>
                    <a:p>
                      <a:r>
                        <a:rPr lang="de-DE" dirty="0"/>
                        <a:t>SITH_CHARACTERS_T</a:t>
                      </a:r>
                    </a:p>
                  </a:txBody>
                  <a:tcPr/>
                </a:tc>
                <a:extLst>
                  <a:ext uri="{0D108BD9-81ED-4DB2-BD59-A6C34878D82A}">
                    <a16:rowId xmlns:a16="http://schemas.microsoft.com/office/drawing/2014/main" val="2765861289"/>
                  </a:ext>
                </a:extLst>
              </a:tr>
              <a:tr h="370840">
                <a:tc>
                  <a:txBody>
                    <a:bodyPr/>
                    <a:lstStyle/>
                    <a:p>
                      <a:r>
                        <a:rPr lang="de-DE" dirty="0"/>
                        <a:t>ID</a:t>
                      </a:r>
                    </a:p>
                  </a:txBody>
                  <a:tcPr/>
                </a:tc>
                <a:extLst>
                  <a:ext uri="{0D108BD9-81ED-4DB2-BD59-A6C34878D82A}">
                    <a16:rowId xmlns:a16="http://schemas.microsoft.com/office/drawing/2014/main" val="3649332228"/>
                  </a:ext>
                </a:extLst>
              </a:tr>
              <a:tr h="370840">
                <a:tc>
                  <a:txBody>
                    <a:bodyPr/>
                    <a:lstStyle/>
                    <a:p>
                      <a:r>
                        <a:rPr lang="de-DE" dirty="0"/>
                        <a:t>NAME</a:t>
                      </a:r>
                    </a:p>
                  </a:txBody>
                  <a:tcPr/>
                </a:tc>
                <a:extLst>
                  <a:ext uri="{0D108BD9-81ED-4DB2-BD59-A6C34878D82A}">
                    <a16:rowId xmlns:a16="http://schemas.microsoft.com/office/drawing/2014/main" val="3295723264"/>
                  </a:ext>
                </a:extLst>
              </a:tr>
              <a:tr h="370840">
                <a:tc>
                  <a:txBody>
                    <a:bodyPr/>
                    <a:lstStyle/>
                    <a:p>
                      <a:r>
                        <a:rPr lang="de-DE" dirty="0"/>
                        <a:t>ALIVE</a:t>
                      </a:r>
                    </a:p>
                  </a:txBody>
                  <a:tcPr/>
                </a:tc>
                <a:extLst>
                  <a:ext uri="{0D108BD9-81ED-4DB2-BD59-A6C34878D82A}">
                    <a16:rowId xmlns:a16="http://schemas.microsoft.com/office/drawing/2014/main" val="1045846596"/>
                  </a:ext>
                </a:extLst>
              </a:tr>
            </a:tbl>
          </a:graphicData>
        </a:graphic>
      </p:graphicFrame>
      <p:graphicFrame>
        <p:nvGraphicFramePr>
          <p:cNvPr id="7" name="Tabelle 3">
            <a:extLst>
              <a:ext uri="{FF2B5EF4-FFF2-40B4-BE49-F238E27FC236}">
                <a16:creationId xmlns:a16="http://schemas.microsoft.com/office/drawing/2014/main" id="{D8750C8B-7AA6-4BBD-9878-CA41F3876A4B}"/>
              </a:ext>
            </a:extLst>
          </p:cNvPr>
          <p:cNvGraphicFramePr>
            <a:graphicFrameLocks noGrp="1"/>
          </p:cNvGraphicFramePr>
          <p:nvPr>
            <p:extLst>
              <p:ext uri="{D42A27DB-BD31-4B8C-83A1-F6EECF244321}">
                <p14:modId xmlns:p14="http://schemas.microsoft.com/office/powerpoint/2010/main" val="2172636781"/>
              </p:ext>
            </p:extLst>
          </p:nvPr>
        </p:nvGraphicFramePr>
        <p:xfrm>
          <a:off x="6756399" y="1760220"/>
          <a:ext cx="2587624" cy="1854200"/>
        </p:xfrm>
        <a:graphic>
          <a:graphicData uri="http://schemas.openxmlformats.org/drawingml/2006/table">
            <a:tbl>
              <a:tblPr firstRow="1" bandRow="1">
                <a:tableStyleId>{5C22544A-7EE6-4342-B048-85BDC9FD1C3A}</a:tableStyleId>
              </a:tblPr>
              <a:tblGrid>
                <a:gridCol w="2587624">
                  <a:extLst>
                    <a:ext uri="{9D8B030D-6E8A-4147-A177-3AD203B41FA5}">
                      <a16:colId xmlns:a16="http://schemas.microsoft.com/office/drawing/2014/main" val="1755072117"/>
                    </a:ext>
                  </a:extLst>
                </a:gridCol>
              </a:tblGrid>
              <a:tr h="370840">
                <a:tc>
                  <a:txBody>
                    <a:bodyPr/>
                    <a:lstStyle/>
                    <a:p>
                      <a:r>
                        <a:rPr lang="de-DE" dirty="0"/>
                        <a:t>SITH_CHARACTERS_T</a:t>
                      </a:r>
                    </a:p>
                  </a:txBody>
                  <a:tcPr/>
                </a:tc>
                <a:extLst>
                  <a:ext uri="{0D108BD9-81ED-4DB2-BD59-A6C34878D82A}">
                    <a16:rowId xmlns:a16="http://schemas.microsoft.com/office/drawing/2014/main" val="2765861289"/>
                  </a:ext>
                </a:extLst>
              </a:tr>
              <a:tr h="370840">
                <a:tc>
                  <a:txBody>
                    <a:bodyPr/>
                    <a:lstStyle/>
                    <a:p>
                      <a:r>
                        <a:rPr lang="de-DE" dirty="0"/>
                        <a:t>ID</a:t>
                      </a:r>
                    </a:p>
                  </a:txBody>
                  <a:tcPr/>
                </a:tc>
                <a:extLst>
                  <a:ext uri="{0D108BD9-81ED-4DB2-BD59-A6C34878D82A}">
                    <a16:rowId xmlns:a16="http://schemas.microsoft.com/office/drawing/2014/main" val="3649332228"/>
                  </a:ext>
                </a:extLst>
              </a:tr>
              <a:tr h="370840">
                <a:tc>
                  <a:txBody>
                    <a:bodyPr/>
                    <a:lstStyle/>
                    <a:p>
                      <a:r>
                        <a:rPr lang="de-DE" dirty="0"/>
                        <a:t>ALIVE</a:t>
                      </a:r>
                    </a:p>
                  </a:txBody>
                  <a:tcPr/>
                </a:tc>
                <a:extLst>
                  <a:ext uri="{0D108BD9-81ED-4DB2-BD59-A6C34878D82A}">
                    <a16:rowId xmlns:a16="http://schemas.microsoft.com/office/drawing/2014/main" val="1045846596"/>
                  </a:ext>
                </a:extLst>
              </a:tr>
              <a:tr h="370840">
                <a:tc>
                  <a:txBody>
                    <a:bodyPr/>
                    <a:lstStyle/>
                    <a:p>
                      <a:r>
                        <a:rPr lang="de-DE" dirty="0"/>
                        <a:t>PRENAME</a:t>
                      </a:r>
                    </a:p>
                  </a:txBody>
                  <a:tcPr/>
                </a:tc>
                <a:extLst>
                  <a:ext uri="{0D108BD9-81ED-4DB2-BD59-A6C34878D82A}">
                    <a16:rowId xmlns:a16="http://schemas.microsoft.com/office/drawing/2014/main" val="442287527"/>
                  </a:ext>
                </a:extLst>
              </a:tr>
              <a:tr h="370840">
                <a:tc>
                  <a:txBody>
                    <a:bodyPr/>
                    <a:lstStyle/>
                    <a:p>
                      <a:r>
                        <a:rPr lang="de-DE" dirty="0"/>
                        <a:t>SURNAME</a:t>
                      </a:r>
                    </a:p>
                  </a:txBody>
                  <a:tcPr/>
                </a:tc>
                <a:extLst>
                  <a:ext uri="{0D108BD9-81ED-4DB2-BD59-A6C34878D82A}">
                    <a16:rowId xmlns:a16="http://schemas.microsoft.com/office/drawing/2014/main" val="2115208364"/>
                  </a:ext>
                </a:extLst>
              </a:tr>
            </a:tbl>
          </a:graphicData>
        </a:graphic>
      </p:graphicFrame>
      <p:cxnSp>
        <p:nvCxnSpPr>
          <p:cNvPr id="6" name="Gerade Verbindung mit Pfeil 5">
            <a:extLst>
              <a:ext uri="{FF2B5EF4-FFF2-40B4-BE49-F238E27FC236}">
                <a16:creationId xmlns:a16="http://schemas.microsoft.com/office/drawing/2014/main" id="{0C5D1ACC-B54B-4668-B7D9-7DF1BD74EF0A}"/>
              </a:ext>
            </a:extLst>
          </p:cNvPr>
          <p:cNvCxnSpPr>
            <a:cxnSpLocks/>
          </p:cNvCxnSpPr>
          <p:nvPr/>
        </p:nvCxnSpPr>
        <p:spPr>
          <a:xfrm>
            <a:off x="5362574" y="2529205"/>
            <a:ext cx="1266825" cy="0"/>
          </a:xfrm>
          <a:prstGeom prst="straightConnector1">
            <a:avLst/>
          </a:prstGeom>
          <a:ln w="98425">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elle 3">
            <a:extLst>
              <a:ext uri="{FF2B5EF4-FFF2-40B4-BE49-F238E27FC236}">
                <a16:creationId xmlns:a16="http://schemas.microsoft.com/office/drawing/2014/main" id="{FA70B1E0-C2D9-4FAF-B4F1-FD16DD8B9FD5}"/>
              </a:ext>
            </a:extLst>
          </p:cNvPr>
          <p:cNvGraphicFramePr>
            <a:graphicFrameLocks noGrp="1"/>
          </p:cNvGraphicFramePr>
          <p:nvPr/>
        </p:nvGraphicFramePr>
        <p:xfrm>
          <a:off x="4823452" y="4348971"/>
          <a:ext cx="2587625" cy="1483360"/>
        </p:xfrm>
        <a:graphic>
          <a:graphicData uri="http://schemas.openxmlformats.org/drawingml/2006/table">
            <a:tbl>
              <a:tblPr firstRow="1" bandRow="1">
                <a:tableStyleId>{5C22544A-7EE6-4342-B048-85BDC9FD1C3A}</a:tableStyleId>
              </a:tblPr>
              <a:tblGrid>
                <a:gridCol w="2587625">
                  <a:extLst>
                    <a:ext uri="{9D8B030D-6E8A-4147-A177-3AD203B41FA5}">
                      <a16:colId xmlns:a16="http://schemas.microsoft.com/office/drawing/2014/main" val="1755072117"/>
                    </a:ext>
                  </a:extLst>
                </a:gridCol>
              </a:tblGrid>
              <a:tr h="370840">
                <a:tc>
                  <a:txBody>
                    <a:bodyPr/>
                    <a:lstStyle/>
                    <a:p>
                      <a:r>
                        <a:rPr lang="de-DE" dirty="0"/>
                        <a:t>SITH_PERSONS</a:t>
                      </a:r>
                    </a:p>
                  </a:txBody>
                  <a:tcPr>
                    <a:solidFill>
                      <a:schemeClr val="accent6"/>
                    </a:solidFill>
                  </a:tcPr>
                </a:tc>
                <a:extLst>
                  <a:ext uri="{0D108BD9-81ED-4DB2-BD59-A6C34878D82A}">
                    <a16:rowId xmlns:a16="http://schemas.microsoft.com/office/drawing/2014/main" val="2765861289"/>
                  </a:ext>
                </a:extLst>
              </a:tr>
              <a:tr h="370840">
                <a:tc>
                  <a:txBody>
                    <a:bodyPr/>
                    <a:lstStyle/>
                    <a:p>
                      <a:r>
                        <a:rPr lang="de-DE" dirty="0"/>
                        <a:t>ID</a:t>
                      </a:r>
                    </a:p>
                  </a:txBody>
                  <a:tcPr/>
                </a:tc>
                <a:extLst>
                  <a:ext uri="{0D108BD9-81ED-4DB2-BD59-A6C34878D82A}">
                    <a16:rowId xmlns:a16="http://schemas.microsoft.com/office/drawing/2014/main" val="3649332228"/>
                  </a:ext>
                </a:extLst>
              </a:tr>
              <a:tr h="370840">
                <a:tc>
                  <a:txBody>
                    <a:bodyPr/>
                    <a:lstStyle/>
                    <a:p>
                      <a:r>
                        <a:rPr lang="de-DE" dirty="0"/>
                        <a:t>NAME</a:t>
                      </a:r>
                    </a:p>
                  </a:txBody>
                  <a:tcPr/>
                </a:tc>
                <a:extLst>
                  <a:ext uri="{0D108BD9-81ED-4DB2-BD59-A6C34878D82A}">
                    <a16:rowId xmlns:a16="http://schemas.microsoft.com/office/drawing/2014/main" val="3295723264"/>
                  </a:ext>
                </a:extLst>
              </a:tr>
              <a:tr h="370840">
                <a:tc>
                  <a:txBody>
                    <a:bodyPr/>
                    <a:lstStyle/>
                    <a:p>
                      <a:r>
                        <a:rPr lang="de-DE" dirty="0"/>
                        <a:t>ALIVE</a:t>
                      </a:r>
                    </a:p>
                  </a:txBody>
                  <a:tcPr/>
                </a:tc>
                <a:extLst>
                  <a:ext uri="{0D108BD9-81ED-4DB2-BD59-A6C34878D82A}">
                    <a16:rowId xmlns:a16="http://schemas.microsoft.com/office/drawing/2014/main" val="1045846596"/>
                  </a:ext>
                </a:extLst>
              </a:tr>
            </a:tbl>
          </a:graphicData>
        </a:graphic>
      </p:graphicFrame>
      <p:cxnSp>
        <p:nvCxnSpPr>
          <p:cNvPr id="11" name="Gerader Verbinder 10">
            <a:extLst>
              <a:ext uri="{FF2B5EF4-FFF2-40B4-BE49-F238E27FC236}">
                <a16:creationId xmlns:a16="http://schemas.microsoft.com/office/drawing/2014/main" id="{9AF6F864-E6EF-4DB5-B597-3384E504CCB8}"/>
              </a:ext>
            </a:extLst>
          </p:cNvPr>
          <p:cNvCxnSpPr/>
          <p:nvPr/>
        </p:nvCxnSpPr>
        <p:spPr>
          <a:xfrm>
            <a:off x="571500" y="4057650"/>
            <a:ext cx="11049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feld 12">
            <a:extLst>
              <a:ext uri="{FF2B5EF4-FFF2-40B4-BE49-F238E27FC236}">
                <a16:creationId xmlns:a16="http://schemas.microsoft.com/office/drawing/2014/main" id="{DBB4D0BE-3BF9-4768-84B4-1798E638BE5B}"/>
              </a:ext>
            </a:extLst>
          </p:cNvPr>
          <p:cNvSpPr txBox="1"/>
          <p:nvPr/>
        </p:nvSpPr>
        <p:spPr>
          <a:xfrm>
            <a:off x="9877425" y="4057650"/>
            <a:ext cx="1743075" cy="369332"/>
          </a:xfrm>
          <a:prstGeom prst="rect">
            <a:avLst/>
          </a:prstGeom>
          <a:solidFill>
            <a:schemeClr val="accent1"/>
          </a:solidFill>
        </p:spPr>
        <p:txBody>
          <a:bodyPr wrap="square" rtlCol="0">
            <a:spAutoFit/>
          </a:bodyPr>
          <a:lstStyle/>
          <a:p>
            <a:pPr algn="r"/>
            <a:r>
              <a:rPr lang="de-DE" dirty="0">
                <a:latin typeface="Franklin Gothic Demi Cond" panose="020B0706030402020204" pitchFamily="34" charset="0"/>
              </a:rPr>
              <a:t>Public</a:t>
            </a:r>
          </a:p>
        </p:txBody>
      </p:sp>
    </p:spTree>
    <p:extLst>
      <p:ext uri="{BB962C8B-B14F-4D97-AF65-F5344CB8AC3E}">
        <p14:creationId xmlns:p14="http://schemas.microsoft.com/office/powerpoint/2010/main" val="81844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51DB6-AC33-4C40-BEC1-4E8EE5F72D0A}"/>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Schritt 1: Tabelle mit View ersetzen</a:t>
            </a:r>
          </a:p>
        </p:txBody>
      </p:sp>
      <p:sp>
        <p:nvSpPr>
          <p:cNvPr id="3" name="Rectangle 1">
            <a:extLst>
              <a:ext uri="{FF2B5EF4-FFF2-40B4-BE49-F238E27FC236}">
                <a16:creationId xmlns:a16="http://schemas.microsoft.com/office/drawing/2014/main" id="{4AA54A6D-B5F5-487E-9D64-9D89665072E8}"/>
              </a:ext>
            </a:extLst>
          </p:cNvPr>
          <p:cNvSpPr>
            <a:spLocks noChangeArrowheads="1"/>
          </p:cNvSpPr>
          <p:nvPr/>
        </p:nvSpPr>
        <p:spPr bwMode="auto">
          <a:xfrm>
            <a:off x="1591112" y="2608331"/>
            <a:ext cx="9009776" cy="267765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de-DE" altLang="de-DE" sz="2800" dirty="0" err="1">
                <a:solidFill>
                  <a:srgbClr val="CC7832"/>
                </a:solidFill>
                <a:latin typeface="JetBrains Mono"/>
              </a:rPr>
              <a:t>create</a:t>
            </a:r>
            <a:r>
              <a:rPr lang="de-DE" altLang="de-DE" sz="2800" dirty="0">
                <a:solidFill>
                  <a:srgbClr val="CC7832"/>
                </a:solidFill>
                <a:latin typeface="JetBrains Mono"/>
              </a:rPr>
              <a:t> </a:t>
            </a:r>
            <a:r>
              <a:rPr lang="de-DE" altLang="de-DE" sz="2800" dirty="0" err="1">
                <a:solidFill>
                  <a:srgbClr val="CC7832"/>
                </a:solidFill>
                <a:latin typeface="JetBrains Mono"/>
              </a:rPr>
              <a:t>or</a:t>
            </a:r>
            <a:r>
              <a:rPr lang="de-DE" altLang="de-DE" sz="2800" dirty="0">
                <a:solidFill>
                  <a:srgbClr val="CC7832"/>
                </a:solidFill>
                <a:latin typeface="JetBrains Mono"/>
              </a:rPr>
              <a:t> </a:t>
            </a:r>
            <a:r>
              <a:rPr lang="de-DE" altLang="de-DE" sz="2800" dirty="0" err="1">
                <a:solidFill>
                  <a:srgbClr val="CC7832"/>
                </a:solidFill>
                <a:latin typeface="JetBrains Mono"/>
              </a:rPr>
              <a:t>replace</a:t>
            </a:r>
            <a:r>
              <a:rPr lang="de-DE" altLang="de-DE" sz="2800" dirty="0">
                <a:solidFill>
                  <a:srgbClr val="CC7832"/>
                </a:solidFill>
                <a:latin typeface="JetBrains Mono"/>
              </a:rPr>
              <a:t> </a:t>
            </a:r>
            <a:r>
              <a:rPr lang="de-DE" altLang="de-DE" sz="2800" dirty="0" err="1">
                <a:solidFill>
                  <a:srgbClr val="CC7832"/>
                </a:solidFill>
                <a:latin typeface="JetBrains Mono"/>
              </a:rPr>
              <a:t>view</a:t>
            </a:r>
            <a:r>
              <a:rPr lang="de-DE" altLang="de-DE" sz="2800" dirty="0">
                <a:solidFill>
                  <a:srgbClr val="CC7832"/>
                </a:solidFill>
                <a:latin typeface="JetBrains Mono"/>
              </a:rPr>
              <a:t> </a:t>
            </a:r>
            <a:r>
              <a:rPr lang="de-DE" altLang="de-DE" sz="2800" dirty="0" err="1">
                <a:solidFill>
                  <a:srgbClr val="A9B7C6"/>
                </a:solidFill>
                <a:latin typeface="JetBrains Mono"/>
              </a:rPr>
              <a:t>sith_persons</a:t>
            </a:r>
            <a:r>
              <a:rPr lang="de-DE" altLang="de-DE" sz="2800" dirty="0">
                <a:solidFill>
                  <a:srgbClr val="A9B7C6"/>
                </a:solidFill>
                <a:latin typeface="JetBrains Mono"/>
              </a:rPr>
              <a:t> </a:t>
            </a:r>
            <a:r>
              <a:rPr lang="de-DE" altLang="de-DE" sz="2800" dirty="0" err="1">
                <a:solidFill>
                  <a:srgbClr val="CC7832"/>
                </a:solidFill>
                <a:latin typeface="JetBrains Mono"/>
              </a:rPr>
              <a:t>as</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CC7832"/>
                </a:solidFill>
                <a:latin typeface="JetBrains Mono"/>
              </a:rPr>
              <a:t>select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id</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name</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alive</a:t>
            </a:r>
            <a:br>
              <a:rPr lang="de-DE" altLang="de-DE" sz="2800" dirty="0">
                <a:solidFill>
                  <a:srgbClr val="9876AA"/>
                </a:solidFill>
                <a:latin typeface="JetBrains Mono"/>
              </a:rPr>
            </a:br>
            <a:r>
              <a:rPr lang="de-DE" altLang="de-DE" sz="2800" dirty="0">
                <a:solidFill>
                  <a:srgbClr val="9876AA"/>
                </a:solidFill>
                <a:latin typeface="JetBrains Mono"/>
              </a:rPr>
              <a:t>    </a:t>
            </a:r>
            <a:r>
              <a:rPr lang="de-DE" altLang="de-DE" sz="2800" dirty="0" err="1">
                <a:solidFill>
                  <a:srgbClr val="CC7832"/>
                </a:solidFill>
                <a:latin typeface="JetBrains Mono"/>
              </a:rPr>
              <a:t>from</a:t>
            </a:r>
            <a:r>
              <a:rPr lang="de-DE" altLang="de-DE" sz="2800" dirty="0">
                <a:solidFill>
                  <a:srgbClr val="CC7832"/>
                </a:solidFill>
                <a:latin typeface="JetBrains Mono"/>
              </a:rPr>
              <a:t> </a:t>
            </a:r>
            <a:r>
              <a:rPr lang="de-DE" altLang="de-DE" sz="2800" dirty="0" err="1">
                <a:solidFill>
                  <a:srgbClr val="A9B7C6"/>
                </a:solidFill>
                <a:latin typeface="JetBrains Mono"/>
              </a:rPr>
              <a:t>sith_characters_t</a:t>
            </a:r>
            <a:r>
              <a:rPr lang="de-DE" altLang="de-DE" sz="2800" dirty="0">
                <a:solidFill>
                  <a:srgbClr val="CC7832"/>
                </a:solidFill>
                <a:latin typeface="JetBrains Mono"/>
              </a:rPr>
              <a:t>;</a:t>
            </a:r>
            <a:endParaRPr lang="de-DE" altLang="de-DE" sz="5400" dirty="0">
              <a:latin typeface="Arial" panose="020B0604020202020204" pitchFamily="34" charset="0"/>
            </a:endParaRPr>
          </a:p>
        </p:txBody>
      </p:sp>
      <p:sp>
        <p:nvSpPr>
          <p:cNvPr id="6" name="Textfeld 5">
            <a:extLst>
              <a:ext uri="{FF2B5EF4-FFF2-40B4-BE49-F238E27FC236}">
                <a16:creationId xmlns:a16="http://schemas.microsoft.com/office/drawing/2014/main" id="{AD348E9E-314B-29FF-84A9-679C77BF173D}"/>
              </a:ext>
            </a:extLst>
          </p:cNvPr>
          <p:cNvSpPr txBox="1"/>
          <p:nvPr/>
        </p:nvSpPr>
        <p:spPr>
          <a:xfrm>
            <a:off x="1591112" y="1578917"/>
            <a:ext cx="9009776" cy="523220"/>
          </a:xfrm>
          <a:prstGeom prst="rect">
            <a:avLst/>
          </a:prstGeom>
          <a:solidFill>
            <a:srgbClr val="2B2B2B"/>
          </a:solidFill>
        </p:spPr>
        <p:txBody>
          <a:bodyPr wrap="square">
            <a:spAutoFit/>
          </a:bodyPr>
          <a:lstStyle/>
          <a:p>
            <a:r>
              <a:rPr lang="de-DE" altLang="de-DE" sz="2800" dirty="0" err="1">
                <a:solidFill>
                  <a:srgbClr val="CC7832"/>
                </a:solidFill>
                <a:latin typeface="JetBrains Mono"/>
              </a:rPr>
              <a:t>rename</a:t>
            </a:r>
            <a:r>
              <a:rPr lang="de-DE" altLang="de-DE" sz="2800" dirty="0">
                <a:solidFill>
                  <a:srgbClr val="CC7832"/>
                </a:solidFill>
                <a:latin typeface="JetBrains Mono"/>
              </a:rPr>
              <a:t> </a:t>
            </a:r>
            <a:r>
              <a:rPr lang="de-DE" altLang="de-DE" sz="2800" dirty="0" err="1">
                <a:solidFill>
                  <a:srgbClr val="A9B7C6"/>
                </a:solidFill>
                <a:latin typeface="JetBrains Mono"/>
              </a:rPr>
              <a:t>sith_persons</a:t>
            </a:r>
            <a:r>
              <a:rPr lang="de-DE" altLang="de-DE" sz="2800" dirty="0">
                <a:solidFill>
                  <a:srgbClr val="A9B7C6"/>
                </a:solidFill>
                <a:latin typeface="JetBrains Mono"/>
              </a:rPr>
              <a:t> </a:t>
            </a:r>
            <a:r>
              <a:rPr lang="de-DE" altLang="de-DE" sz="2800" dirty="0" err="1">
                <a:solidFill>
                  <a:srgbClr val="CC7832"/>
                </a:solidFill>
                <a:latin typeface="JetBrains Mono"/>
              </a:rPr>
              <a:t>to</a:t>
            </a:r>
            <a:r>
              <a:rPr lang="de-DE" altLang="de-DE" sz="2800" dirty="0">
                <a:solidFill>
                  <a:srgbClr val="CC7832"/>
                </a:solidFill>
                <a:latin typeface="JetBrains Mono"/>
              </a:rPr>
              <a:t> </a:t>
            </a:r>
            <a:r>
              <a:rPr lang="de-DE" altLang="de-DE" sz="2800" dirty="0" err="1">
                <a:solidFill>
                  <a:srgbClr val="A9B7C6"/>
                </a:solidFill>
                <a:latin typeface="JetBrains Mono"/>
              </a:rPr>
              <a:t>sith_characters_t</a:t>
            </a:r>
            <a:r>
              <a:rPr lang="de-DE" altLang="de-DE" sz="2800" dirty="0">
                <a:solidFill>
                  <a:srgbClr val="CC7832"/>
                </a:solidFill>
                <a:latin typeface="JetBrains Mono"/>
              </a:rPr>
              <a:t>;</a:t>
            </a:r>
            <a:endParaRPr lang="de-DE" sz="2800" dirty="0"/>
          </a:p>
        </p:txBody>
      </p:sp>
    </p:spTree>
    <p:extLst>
      <p:ext uri="{BB962C8B-B14F-4D97-AF65-F5344CB8AC3E}">
        <p14:creationId xmlns:p14="http://schemas.microsoft.com/office/powerpoint/2010/main" val="324458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2EB1F783-7BAF-4216-AAE2-FD6D6171105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68020" y="751443"/>
            <a:ext cx="2792181" cy="2792181"/>
          </a:xfrm>
          <a:prstGeom prst="rect">
            <a:avLst/>
          </a:prstGeom>
        </p:spPr>
      </p:pic>
      <p:sp>
        <p:nvSpPr>
          <p:cNvPr id="4" name="Fußzeilenplatzhalter 4"/>
          <p:cNvSpPr>
            <a:spLocks noGrp="1"/>
          </p:cNvSpPr>
          <p:nvPr>
            <p:ph type="ftr" sz="quarter" idx="4294967295"/>
          </p:nvPr>
        </p:nvSpPr>
        <p:spPr>
          <a:xfrm>
            <a:off x="832535" y="4000683"/>
            <a:ext cx="2359740" cy="592092"/>
          </a:xfrm>
          <a:prstGeom prst="rect">
            <a:avLst/>
          </a:prstGeom>
        </p:spPr>
        <p:txBody>
          <a:bodyPr vert="horz" lIns="91440" tIns="45720" rIns="91440" bIns="45720" rtlCol="0" anchor="ctr"/>
          <a:lstStyle>
            <a:lvl1pPr algn="l">
              <a:defRPr sz="2400">
                <a:solidFill>
                  <a:schemeClr val="tx1">
                    <a:tint val="75000"/>
                  </a:schemeClr>
                </a:solidFill>
                <a:latin typeface="Franklin Gothic Medium" panose="020B0603020102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de-DE" sz="2800" b="0" i="0" u="none" strike="noStrike" kern="1200" cap="none" spc="0" normalizeH="0" baseline="0" noProof="0" dirty="0">
                <a:ln>
                  <a:noFill/>
                </a:ln>
                <a:solidFill>
                  <a:prstClr val="white"/>
                </a:solidFill>
                <a:effectLst/>
                <a:uLnTx/>
                <a:uFillTx/>
                <a:latin typeface="Franklin Gothic Medium" panose="020B0603020102020204" pitchFamily="34" charset="0"/>
                <a:ea typeface="+mn-ea"/>
                <a:cs typeface="+mn-cs"/>
              </a:rPr>
              <a:t>@</a:t>
            </a:r>
            <a:r>
              <a:rPr kumimoji="0" lang="de-DE" sz="2800" b="0" i="0" u="none" strike="noStrike" kern="1200" cap="none" spc="0" normalizeH="0" baseline="0" noProof="0" dirty="0" err="1">
                <a:ln>
                  <a:noFill/>
                </a:ln>
                <a:solidFill>
                  <a:prstClr val="white"/>
                </a:solidFill>
                <a:effectLst/>
                <a:uLnTx/>
                <a:uFillTx/>
                <a:latin typeface="Franklin Gothic Medium" panose="020B0603020102020204" pitchFamily="34" charset="0"/>
                <a:ea typeface="+mn-ea"/>
                <a:cs typeface="+mn-cs"/>
              </a:rPr>
              <a:t>Der_Pesse</a:t>
            </a:r>
            <a:endParaRPr kumimoji="0" lang="de-DE" sz="2800" b="0" i="0" u="none" strike="noStrike" kern="1200" cap="none" spc="0" normalizeH="0" baseline="0" noProof="0" dirty="0">
              <a:ln>
                <a:noFill/>
              </a:ln>
              <a:solidFill>
                <a:prstClr val="white"/>
              </a:solidFill>
              <a:effectLst/>
              <a:uLnTx/>
              <a:uFillTx/>
              <a:latin typeface="Franklin Gothic Medium" panose="020B0603020102020204" pitchFamily="34" charset="0"/>
              <a:ea typeface="+mn-ea"/>
              <a:cs typeface="+mn-cs"/>
            </a:endParaRPr>
          </a:p>
        </p:txBody>
      </p:sp>
      <p:sp>
        <p:nvSpPr>
          <p:cNvPr id="5" name="Textfeld 4"/>
          <p:cNvSpPr txBox="1"/>
          <p:nvPr/>
        </p:nvSpPr>
        <p:spPr>
          <a:xfrm>
            <a:off x="3773195" y="566188"/>
            <a:ext cx="8268316"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Franklin Gothic Demi Cond" panose="020B0706030402020204" pitchFamily="34" charset="0"/>
                <a:ea typeface="+mn-ea"/>
                <a:cs typeface="+mn-cs"/>
              </a:rPr>
              <a:t>Samuel Nitsche</a:t>
            </a:r>
          </a:p>
        </p:txBody>
      </p:sp>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687" y="2609648"/>
            <a:ext cx="909482" cy="908724"/>
          </a:xfrm>
          <a:prstGeom prst="rect">
            <a:avLst/>
          </a:prstGeom>
          <a:effectLst>
            <a:glow rad="50800">
              <a:schemeClr val="accent3">
                <a:satMod val="175000"/>
                <a:alpha val="95000"/>
              </a:schemeClr>
            </a:glow>
          </a:effectLst>
        </p:spPr>
      </p:pic>
      <p:sp>
        <p:nvSpPr>
          <p:cNvPr id="10" name="Textfeld 9"/>
          <p:cNvSpPr txBox="1"/>
          <p:nvPr/>
        </p:nvSpPr>
        <p:spPr>
          <a:xfrm>
            <a:off x="3879109" y="1989119"/>
            <a:ext cx="7726130" cy="3449149"/>
          </a:xfrm>
          <a:prstGeom prst="rect">
            <a:avLst/>
          </a:prstGeom>
          <a:noFill/>
        </p:spPr>
        <p:txBody>
          <a:bodyPr wrap="square" rtlCol="0">
            <a:spAutoFit/>
          </a:bodyPr>
          <a:lstStyle/>
          <a:p>
            <a:pPr marL="571500" marR="0" lvl="0" indent="-5715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de-DE" sz="3200" b="0" i="0" u="none" strike="noStrike" kern="1200" cap="none" spc="0" normalizeH="0" baseline="0" noProof="0" dirty="0">
                <a:ln>
                  <a:noFill/>
                </a:ln>
                <a:solidFill>
                  <a:prstClr val="white"/>
                </a:solidFill>
                <a:effectLst/>
                <a:uLnTx/>
                <a:uFillTx/>
                <a:latin typeface="Franklin Gothic Medium" panose="020B0603020102020204" pitchFamily="34" charset="0"/>
                <a:ea typeface="+mn-ea"/>
                <a:cs typeface="+mn-cs"/>
              </a:rPr>
              <a:t>Senior Software Developer @ Smenso</a:t>
            </a: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de-DE" sz="3200" b="0" i="0" u="none" strike="noStrike" kern="1200" cap="none" spc="0" normalizeH="0" baseline="0" noProof="0" dirty="0">
                <a:ln>
                  <a:noFill/>
                </a:ln>
                <a:solidFill>
                  <a:prstClr val="white"/>
                </a:solidFill>
                <a:effectLst/>
                <a:uLnTx/>
                <a:uFillTx/>
                <a:latin typeface="Franklin Gothic Medium" panose="020B0603020102020204" pitchFamily="34" charset="0"/>
                <a:ea typeface="+mn-ea"/>
                <a:cs typeface="+mn-cs"/>
              </a:rPr>
              <a:t>Speaker, Keynote Speaker, Autor</a:t>
            </a: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de-DE" sz="3200" b="0" i="0" u="none" strike="noStrike" kern="1200" cap="none" spc="0" normalizeH="0" baseline="0" noProof="0" dirty="0" err="1">
                <a:ln>
                  <a:noFill/>
                </a:ln>
                <a:solidFill>
                  <a:prstClr val="white"/>
                </a:solidFill>
                <a:effectLst/>
                <a:uLnTx/>
                <a:uFillTx/>
                <a:latin typeface="Franklin Gothic Medium" panose="020B0603020102020204" pitchFamily="34" charset="0"/>
                <a:ea typeface="+mn-ea"/>
                <a:cs typeface="+mn-cs"/>
              </a:rPr>
              <a:t>utPLSQL</a:t>
            </a:r>
            <a:r>
              <a:rPr kumimoji="0" lang="de-DE" sz="3200" b="0" i="0" u="none" strike="noStrike" kern="1200" cap="none" spc="0" normalizeH="0" baseline="0" noProof="0" dirty="0">
                <a:ln>
                  <a:noFill/>
                </a:ln>
                <a:solidFill>
                  <a:prstClr val="white"/>
                </a:solidFill>
                <a:effectLst/>
                <a:uLnTx/>
                <a:uFillTx/>
                <a:latin typeface="Franklin Gothic Medium" panose="020B0603020102020204" pitchFamily="34" charset="0"/>
                <a:ea typeface="+mn-ea"/>
                <a:cs typeface="+mn-cs"/>
              </a:rPr>
              <a:t> Core </a:t>
            </a:r>
            <a:r>
              <a:rPr kumimoji="0" lang="de-DE" sz="3200" b="0" i="0" u="none" strike="noStrike" kern="1200" cap="none" spc="0" normalizeH="0" baseline="0" noProof="0" dirty="0" err="1">
                <a:ln>
                  <a:noFill/>
                </a:ln>
                <a:solidFill>
                  <a:prstClr val="white"/>
                </a:solidFill>
                <a:effectLst/>
                <a:uLnTx/>
                <a:uFillTx/>
                <a:latin typeface="Franklin Gothic Medium" panose="020B0603020102020204" pitchFamily="34" charset="0"/>
                <a:ea typeface="+mn-ea"/>
                <a:cs typeface="+mn-cs"/>
              </a:rPr>
              <a:t>Maintainer</a:t>
            </a:r>
            <a:endParaRPr kumimoji="0" lang="de-DE" sz="3200" b="0" i="0" u="none" strike="noStrike" kern="1200" cap="none" spc="0" normalizeH="0" baseline="0" noProof="0" dirty="0">
              <a:ln>
                <a:noFill/>
              </a:ln>
              <a:solidFill>
                <a:prstClr val="white"/>
              </a:solidFill>
              <a:effectLst/>
              <a:uLnTx/>
              <a:uFillTx/>
              <a:latin typeface="Franklin Gothic Medium" panose="020B0603020102020204" pitchFamily="34" charset="0"/>
              <a:ea typeface="+mn-ea"/>
              <a:cs typeface="+mn-cs"/>
            </a:endParaRP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de-DE" sz="3200" b="0" i="0" u="none" strike="noStrike" kern="1200" cap="none" spc="0" normalizeH="0" baseline="0" noProof="0" dirty="0">
                <a:ln>
                  <a:noFill/>
                </a:ln>
                <a:solidFill>
                  <a:prstClr val="white"/>
                </a:solidFill>
                <a:effectLst/>
                <a:uLnTx/>
                <a:uFillTx/>
                <a:latin typeface="Franklin Gothic Medium" panose="020B0603020102020204" pitchFamily="34" charset="0"/>
                <a:ea typeface="+mn-ea"/>
                <a:cs typeface="+mn-cs"/>
              </a:rPr>
              <a:t>Oracle ACE</a:t>
            </a:r>
          </a:p>
          <a:p>
            <a:pPr marL="571500" marR="0" lvl="0" indent="-57150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de-DE" sz="3200" dirty="0">
                <a:solidFill>
                  <a:prstClr val="white"/>
                </a:solidFill>
                <a:latin typeface="Franklin Gothic Medium" panose="020B0603020102020204" pitchFamily="34" charset="0"/>
              </a:rPr>
              <a:t>Star Wars Fan, Welpen-Besitzer</a:t>
            </a:r>
            <a:endParaRPr kumimoji="0" lang="de-DE" sz="3200" b="0" i="0" u="none" strike="noStrike" kern="1200" cap="none" spc="0" normalizeH="0" baseline="0" noProof="0" dirty="0">
              <a:ln>
                <a:noFill/>
              </a:ln>
              <a:solidFill>
                <a:prstClr val="white"/>
              </a:solidFill>
              <a:effectLst/>
              <a:uLnTx/>
              <a:uFillTx/>
              <a:latin typeface="Franklin Gothic Medium" panose="020B0603020102020204" pitchFamily="34" charset="0"/>
              <a:ea typeface="+mn-ea"/>
              <a:cs typeface="+mn-cs"/>
            </a:endParaRPr>
          </a:p>
        </p:txBody>
      </p:sp>
      <p:pic>
        <p:nvPicPr>
          <p:cNvPr id="6" name="Grafik 5" descr="Ein Bild, das Axt, Silhouette, Vektorgrafiken enthält.&#10;&#10;Automatisch generierte Beschreibung">
            <a:extLst>
              <a:ext uri="{FF2B5EF4-FFF2-40B4-BE49-F238E27FC236}">
                <a16:creationId xmlns:a16="http://schemas.microsoft.com/office/drawing/2014/main" id="{F7DD98D7-FCE8-41BA-ADD8-B97F3DD418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71" y="4145597"/>
            <a:ext cx="557479" cy="313582"/>
          </a:xfrm>
          <a:prstGeom prst="rect">
            <a:avLst/>
          </a:prstGeom>
        </p:spPr>
      </p:pic>
      <p:grpSp>
        <p:nvGrpSpPr>
          <p:cNvPr id="22" name="Gruppieren 21">
            <a:extLst>
              <a:ext uri="{FF2B5EF4-FFF2-40B4-BE49-F238E27FC236}">
                <a16:creationId xmlns:a16="http://schemas.microsoft.com/office/drawing/2014/main" id="{DB69AEC3-F86D-442C-8AB2-B349EAD56938}"/>
              </a:ext>
            </a:extLst>
          </p:cNvPr>
          <p:cNvGrpSpPr/>
          <p:nvPr/>
        </p:nvGrpSpPr>
        <p:grpSpPr>
          <a:xfrm>
            <a:off x="404583" y="4515957"/>
            <a:ext cx="2855618" cy="592092"/>
            <a:chOff x="404583" y="4515957"/>
            <a:chExt cx="2855618" cy="592092"/>
          </a:xfrm>
        </p:grpSpPr>
        <p:grpSp>
          <p:nvGrpSpPr>
            <p:cNvPr id="15" name="Gruppieren 14">
              <a:extLst>
                <a:ext uri="{FF2B5EF4-FFF2-40B4-BE49-F238E27FC236}">
                  <a16:creationId xmlns:a16="http://schemas.microsoft.com/office/drawing/2014/main" id="{F9EDC958-EC69-47C8-A734-2EA170D1E744}"/>
                </a:ext>
              </a:extLst>
            </p:cNvPr>
            <p:cNvGrpSpPr/>
            <p:nvPr/>
          </p:nvGrpSpPr>
          <p:grpSpPr>
            <a:xfrm>
              <a:off x="404583" y="4589552"/>
              <a:ext cx="507054" cy="507054"/>
              <a:chOff x="1674295" y="-157548"/>
              <a:chExt cx="6858000" cy="6858000"/>
            </a:xfrm>
          </p:grpSpPr>
          <p:sp>
            <p:nvSpPr>
              <p:cNvPr id="14" name="Ellipse 13">
                <a:extLst>
                  <a:ext uri="{FF2B5EF4-FFF2-40B4-BE49-F238E27FC236}">
                    <a16:creationId xmlns:a16="http://schemas.microsoft.com/office/drawing/2014/main" id="{F46A3D11-705E-4481-B749-713617BD6C6B}"/>
                  </a:ext>
                </a:extLst>
              </p:cNvPr>
              <p:cNvSpPr/>
              <p:nvPr/>
            </p:nvSpPr>
            <p:spPr>
              <a:xfrm>
                <a:off x="1782447" y="-69058"/>
                <a:ext cx="6604732" cy="66047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3" name="Grafik 12" descr="Ein Bild, das schwarz enthält.&#10;&#10;Automatisch generierte Beschreibung">
                <a:extLst>
                  <a:ext uri="{FF2B5EF4-FFF2-40B4-BE49-F238E27FC236}">
                    <a16:creationId xmlns:a16="http://schemas.microsoft.com/office/drawing/2014/main" id="{997EC128-7F4A-4CE9-B54A-F14BCF00E9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4295" y="-157548"/>
                <a:ext cx="6858000" cy="6858000"/>
              </a:xfrm>
              <a:prstGeom prst="rect">
                <a:avLst/>
              </a:prstGeom>
            </p:spPr>
          </p:pic>
        </p:grpSp>
        <p:sp>
          <p:nvSpPr>
            <p:cNvPr id="16" name="Fußzeilenplatzhalter 4">
              <a:extLst>
                <a:ext uri="{FF2B5EF4-FFF2-40B4-BE49-F238E27FC236}">
                  <a16:creationId xmlns:a16="http://schemas.microsoft.com/office/drawing/2014/main" id="{C4C814BC-8B25-474A-BD5A-334279F15B9D}"/>
                </a:ext>
              </a:extLst>
            </p:cNvPr>
            <p:cNvSpPr txBox="1">
              <a:spLocks/>
            </p:cNvSpPr>
            <p:nvPr/>
          </p:nvSpPr>
          <p:spPr>
            <a:xfrm>
              <a:off x="900461" y="4515957"/>
              <a:ext cx="2359740" cy="592092"/>
            </a:xfrm>
            <a:prstGeom prst="rect">
              <a:avLst/>
            </a:prstGeom>
          </p:spPr>
          <p:txBody>
            <a:bodyPr vert="horz" lIns="91440" tIns="45720" rIns="91440" bIns="45720" rtlCol="0" anchor="ctr"/>
            <a:lstStyle>
              <a:defPPr>
                <a:defRPr lang="de-DE"/>
              </a:defPPr>
              <a:lvl1pPr marL="0" algn="l" defTabSz="914400" rtl="0" eaLnBrk="1" latinLnBrk="0" hangingPunct="1">
                <a:defRPr sz="2400" kern="1200">
                  <a:solidFill>
                    <a:schemeClr val="tx1">
                      <a:tint val="75000"/>
                    </a:schemeClr>
                  </a:solidFill>
                  <a:latin typeface="Franklin Gothic Medium" panose="020B06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sz="2800" dirty="0" err="1">
                  <a:solidFill>
                    <a:prstClr val="white"/>
                  </a:solidFill>
                </a:rPr>
                <a:t>pesse</a:t>
              </a:r>
              <a:endParaRPr lang="de-DE" sz="2800" dirty="0">
                <a:solidFill>
                  <a:prstClr val="white"/>
                </a:solidFill>
              </a:endParaRPr>
            </a:p>
          </p:txBody>
        </p:sp>
      </p:grpSp>
      <p:grpSp>
        <p:nvGrpSpPr>
          <p:cNvPr id="23" name="Gruppieren 22">
            <a:extLst>
              <a:ext uri="{FF2B5EF4-FFF2-40B4-BE49-F238E27FC236}">
                <a16:creationId xmlns:a16="http://schemas.microsoft.com/office/drawing/2014/main" id="{FAD62DD7-46CE-47A1-AC22-8D198A9E86F9}"/>
              </a:ext>
            </a:extLst>
          </p:cNvPr>
          <p:cNvGrpSpPr/>
          <p:nvPr/>
        </p:nvGrpSpPr>
        <p:grpSpPr>
          <a:xfrm>
            <a:off x="440466" y="5078146"/>
            <a:ext cx="2819735" cy="592092"/>
            <a:chOff x="440466" y="5078146"/>
            <a:chExt cx="2819735" cy="592092"/>
          </a:xfrm>
        </p:grpSpPr>
        <p:pic>
          <p:nvPicPr>
            <p:cNvPr id="18" name="Grafik 17">
              <a:extLst>
                <a:ext uri="{FF2B5EF4-FFF2-40B4-BE49-F238E27FC236}">
                  <a16:creationId xmlns:a16="http://schemas.microsoft.com/office/drawing/2014/main" id="{F7FC65B8-9A27-45FE-896E-E16B6FABF422}"/>
                </a:ext>
              </a:extLst>
            </p:cNvPr>
            <p:cNvPicPr>
              <a:picLocks noChangeAspect="1"/>
            </p:cNvPicPr>
            <p:nvPr/>
          </p:nvPicPr>
          <p:blipFill>
            <a:blip r:embed="rId7"/>
            <a:stretch>
              <a:fillRect/>
            </a:stretch>
          </p:blipFill>
          <p:spPr>
            <a:xfrm>
              <a:off x="440466" y="5200935"/>
              <a:ext cx="416962" cy="383756"/>
            </a:xfrm>
            <a:prstGeom prst="rect">
              <a:avLst/>
            </a:prstGeom>
          </p:spPr>
        </p:pic>
        <p:sp>
          <p:nvSpPr>
            <p:cNvPr id="19" name="Fußzeilenplatzhalter 4">
              <a:extLst>
                <a:ext uri="{FF2B5EF4-FFF2-40B4-BE49-F238E27FC236}">
                  <a16:creationId xmlns:a16="http://schemas.microsoft.com/office/drawing/2014/main" id="{6BDB388C-7EE9-4B30-A60D-AE027FDF47CE}"/>
                </a:ext>
              </a:extLst>
            </p:cNvPr>
            <p:cNvSpPr txBox="1">
              <a:spLocks/>
            </p:cNvSpPr>
            <p:nvPr/>
          </p:nvSpPr>
          <p:spPr>
            <a:xfrm>
              <a:off x="900461" y="5078146"/>
              <a:ext cx="2359740" cy="592092"/>
            </a:xfrm>
            <a:prstGeom prst="rect">
              <a:avLst/>
            </a:prstGeom>
          </p:spPr>
          <p:txBody>
            <a:bodyPr vert="horz" lIns="91440" tIns="45720" rIns="91440" bIns="45720" rtlCol="0" anchor="ctr"/>
            <a:lstStyle>
              <a:defPPr>
                <a:defRPr lang="de-DE"/>
              </a:defPPr>
              <a:lvl1pPr marL="0" algn="l" defTabSz="914400" rtl="0" eaLnBrk="1" latinLnBrk="0" hangingPunct="1">
                <a:defRPr sz="2400" kern="1200">
                  <a:solidFill>
                    <a:schemeClr val="tx1">
                      <a:tint val="75000"/>
                    </a:schemeClr>
                  </a:solidFill>
                  <a:latin typeface="Franklin Gothic Medium" panose="020B06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sz="2800" dirty="0">
                  <a:solidFill>
                    <a:prstClr val="white"/>
                  </a:solidFill>
                </a:rPr>
                <a:t>@</a:t>
              </a:r>
              <a:r>
                <a:rPr lang="de-DE" sz="2800" dirty="0" err="1">
                  <a:solidFill>
                    <a:prstClr val="white"/>
                  </a:solidFill>
                </a:rPr>
                <a:t>pesse</a:t>
              </a:r>
              <a:endParaRPr lang="de-DE" sz="2800" dirty="0">
                <a:solidFill>
                  <a:prstClr val="white"/>
                </a:solidFill>
              </a:endParaRPr>
            </a:p>
          </p:txBody>
        </p:sp>
      </p:grpSp>
      <p:pic>
        <p:nvPicPr>
          <p:cNvPr id="21" name="Grafik 20">
            <a:extLst>
              <a:ext uri="{FF2B5EF4-FFF2-40B4-BE49-F238E27FC236}">
                <a16:creationId xmlns:a16="http://schemas.microsoft.com/office/drawing/2014/main" id="{E5C90F98-07D4-4CB3-A86B-E923EA278B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9336" y="5663125"/>
            <a:ext cx="532301" cy="532301"/>
          </a:xfrm>
          <a:prstGeom prst="rect">
            <a:avLst/>
          </a:prstGeom>
        </p:spPr>
      </p:pic>
      <p:sp>
        <p:nvSpPr>
          <p:cNvPr id="24" name="Fußzeilenplatzhalter 4">
            <a:extLst>
              <a:ext uri="{FF2B5EF4-FFF2-40B4-BE49-F238E27FC236}">
                <a16:creationId xmlns:a16="http://schemas.microsoft.com/office/drawing/2014/main" id="{DB5D6191-2780-4990-A32C-41EC684FFE09}"/>
              </a:ext>
            </a:extLst>
          </p:cNvPr>
          <p:cNvSpPr txBox="1">
            <a:spLocks/>
          </p:cNvSpPr>
          <p:nvPr/>
        </p:nvSpPr>
        <p:spPr>
          <a:xfrm>
            <a:off x="911838" y="5633229"/>
            <a:ext cx="2684801" cy="592092"/>
          </a:xfrm>
          <a:prstGeom prst="rect">
            <a:avLst/>
          </a:prstGeom>
        </p:spPr>
        <p:txBody>
          <a:bodyPr vert="horz" lIns="91440" tIns="45720" rIns="91440" bIns="45720" rtlCol="0" anchor="ctr"/>
          <a:lstStyle>
            <a:defPPr>
              <a:defRPr lang="de-DE"/>
            </a:defPPr>
            <a:lvl1pPr marL="0" algn="l" defTabSz="914400" rtl="0" eaLnBrk="1" latinLnBrk="0" hangingPunct="1">
              <a:defRPr sz="2400" kern="1200">
                <a:solidFill>
                  <a:schemeClr val="tx1">
                    <a:tint val="75000"/>
                  </a:schemeClr>
                </a:solidFill>
                <a:latin typeface="Franklin Gothic Medium" panose="020B06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sz="2800" dirty="0" err="1">
                <a:solidFill>
                  <a:prstClr val="white"/>
                </a:solidFill>
              </a:rPr>
              <a:t>Samuel_Nitsche</a:t>
            </a:r>
            <a:endParaRPr lang="de-DE" sz="2800" dirty="0">
              <a:solidFill>
                <a:prstClr val="white"/>
              </a:solidFill>
            </a:endParaRPr>
          </a:p>
        </p:txBody>
      </p:sp>
      <p:sp>
        <p:nvSpPr>
          <p:cNvPr id="3" name="Textfeld 2">
            <a:extLst>
              <a:ext uri="{FF2B5EF4-FFF2-40B4-BE49-F238E27FC236}">
                <a16:creationId xmlns:a16="http://schemas.microsoft.com/office/drawing/2014/main" id="{1DB8F72C-231F-EC9F-CBD3-6D0D0F016395}"/>
              </a:ext>
            </a:extLst>
          </p:cNvPr>
          <p:cNvSpPr txBox="1"/>
          <p:nvPr/>
        </p:nvSpPr>
        <p:spPr>
          <a:xfrm>
            <a:off x="3608016" y="5937869"/>
            <a:ext cx="8268316"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schemeClr val="bg1">
                    <a:lumMod val="75000"/>
                  </a:schemeClr>
                </a:solidFill>
                <a:effectLst/>
                <a:uLnTx/>
                <a:uFillTx/>
                <a:latin typeface="Franklin Gothic Demi Cond" panose="020B0706030402020204" pitchFamily="34" charset="0"/>
                <a:ea typeface="+mn-ea"/>
                <a:cs typeface="+mn-cs"/>
                <a:hlinkClick r:id="rId9">
                  <a:extLst>
                    <a:ext uri="{A12FA001-AC4F-418D-AE19-62706E023703}">
                      <ahyp:hlinkClr xmlns:ahyp="http://schemas.microsoft.com/office/drawing/2018/hyperlinkcolor" val="tx"/>
                    </a:ext>
                  </a:extLst>
                </a:hlinkClick>
              </a:rPr>
              <a:t>developer-sam.de</a:t>
            </a:r>
            <a:r>
              <a:rPr kumimoji="0" lang="de-DE" sz="4000" b="0" i="0" u="none" strike="noStrike" kern="1200" cap="none" spc="0" normalizeH="0" baseline="0" noProof="0" dirty="0">
                <a:ln>
                  <a:noFill/>
                </a:ln>
                <a:solidFill>
                  <a:schemeClr val="bg1">
                    <a:lumMod val="75000"/>
                  </a:schemeClr>
                </a:solidFill>
                <a:effectLst/>
                <a:uLnTx/>
                <a:uFillTx/>
                <a:latin typeface="Franklin Gothic Demi Cond" panose="020B0706030402020204" pitchFamily="34" charset="0"/>
                <a:ea typeface="+mn-ea"/>
                <a:cs typeface="+mn-cs"/>
              </a:rPr>
              <a:t> </a:t>
            </a:r>
          </a:p>
        </p:txBody>
      </p:sp>
    </p:spTree>
    <p:extLst>
      <p:ext uri="{BB962C8B-B14F-4D97-AF65-F5344CB8AC3E}">
        <p14:creationId xmlns:p14="http://schemas.microsoft.com/office/powerpoint/2010/main" val="1884220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51DB6-AC33-4C40-BEC1-4E8EE5F72D0A}"/>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Schritt 2.1: Neue Spalten in der Tabelle</a:t>
            </a:r>
          </a:p>
        </p:txBody>
      </p:sp>
      <p:sp>
        <p:nvSpPr>
          <p:cNvPr id="3" name="Rectangle 1">
            <a:extLst>
              <a:ext uri="{FF2B5EF4-FFF2-40B4-BE49-F238E27FC236}">
                <a16:creationId xmlns:a16="http://schemas.microsoft.com/office/drawing/2014/main" id="{4AA54A6D-B5F5-487E-9D64-9D89665072E8}"/>
              </a:ext>
            </a:extLst>
          </p:cNvPr>
          <p:cNvSpPr>
            <a:spLocks noChangeArrowheads="1"/>
          </p:cNvSpPr>
          <p:nvPr/>
        </p:nvSpPr>
        <p:spPr bwMode="auto">
          <a:xfrm>
            <a:off x="1591112" y="2736502"/>
            <a:ext cx="9009776"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800" b="0" i="0" u="none" strike="noStrike" cap="none" normalizeH="0" baseline="0" dirty="0">
                <a:ln>
                  <a:noFill/>
                </a:ln>
                <a:solidFill>
                  <a:srgbClr val="CC7832"/>
                </a:solidFill>
                <a:effectLst/>
                <a:latin typeface="JetBrains Mono"/>
              </a:rPr>
              <a:t>alter </a:t>
            </a:r>
            <a:r>
              <a:rPr kumimoji="0" lang="de-DE" altLang="de-DE" sz="2800" b="0" i="0" u="none" strike="noStrike" cap="none" normalizeH="0" baseline="0" dirty="0" err="1">
                <a:ln>
                  <a:noFill/>
                </a:ln>
                <a:solidFill>
                  <a:srgbClr val="CC7832"/>
                </a:solidFill>
                <a:effectLst/>
                <a:latin typeface="JetBrains Mono"/>
              </a:rPr>
              <a:t>table</a:t>
            </a: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A9B7C6"/>
                </a:solidFill>
                <a:effectLst/>
                <a:latin typeface="JetBrains Mono"/>
              </a:rPr>
              <a:t>sith_characters_t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a:t>
            </a:r>
            <a:r>
              <a:rPr kumimoji="0" lang="de-DE" altLang="de-DE" sz="2800" b="0" i="0" u="none" strike="noStrike" cap="none" normalizeH="0" baseline="0" dirty="0" err="1">
                <a:ln>
                  <a:noFill/>
                </a:ln>
                <a:solidFill>
                  <a:srgbClr val="CC7832"/>
                </a:solidFill>
                <a:effectLst/>
                <a:latin typeface="JetBrains Mono"/>
              </a:rPr>
              <a:t>add</a:t>
            </a: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9876AA"/>
                </a:solidFill>
                <a:effectLst/>
                <a:latin typeface="JetBrains Mono"/>
              </a:rPr>
              <a:t>prename</a:t>
            </a:r>
            <a:r>
              <a:rPr kumimoji="0" lang="de-DE" altLang="de-DE" sz="2800" b="0" i="0" u="none" strike="noStrike" cap="none" normalizeH="0" baseline="0" dirty="0">
                <a:ln>
                  <a:noFill/>
                </a:ln>
                <a:solidFill>
                  <a:srgbClr val="9876AA"/>
                </a:solidFill>
                <a:effectLst/>
                <a:latin typeface="JetBrains Mono"/>
              </a:rPr>
              <a:t> </a:t>
            </a:r>
            <a:r>
              <a:rPr kumimoji="0" lang="de-DE" altLang="de-DE" sz="2800" b="0" i="0" u="none" strike="noStrike" cap="none" normalizeH="0" baseline="0" dirty="0">
                <a:ln>
                  <a:noFill/>
                </a:ln>
                <a:solidFill>
                  <a:srgbClr val="CC7832"/>
                </a:solidFill>
                <a:effectLst/>
                <a:latin typeface="JetBrains Mono"/>
              </a:rPr>
              <a:t>varchar2</a:t>
            </a:r>
            <a:r>
              <a:rPr kumimoji="0" lang="de-DE" altLang="de-DE" sz="2800" b="0" i="0" u="none" strike="noStrike" cap="none" normalizeH="0" baseline="0" dirty="0">
                <a:ln>
                  <a:noFill/>
                </a:ln>
                <a:solidFill>
                  <a:srgbClr val="A9B7C6"/>
                </a:solidFill>
                <a:effectLst/>
                <a:latin typeface="JetBrains Mono"/>
              </a:rPr>
              <a:t>(</a:t>
            </a:r>
            <a:r>
              <a:rPr kumimoji="0" lang="de-DE" altLang="de-DE" sz="2800" b="0" i="0" u="none" strike="noStrike" cap="none" normalizeH="0" baseline="0" dirty="0">
                <a:ln>
                  <a:noFill/>
                </a:ln>
                <a:solidFill>
                  <a:srgbClr val="6897BB"/>
                </a:solidFill>
                <a:effectLst/>
                <a:latin typeface="JetBrains Mono"/>
              </a:rPr>
              <a:t>100</a:t>
            </a:r>
            <a:r>
              <a:rPr kumimoji="0" lang="de-DE" altLang="de-DE" sz="2800" b="0" i="0" u="none" strike="noStrike" cap="none" normalizeH="0" baseline="0" dirty="0">
                <a:ln>
                  <a:noFill/>
                </a:ln>
                <a:solidFill>
                  <a:srgbClr val="A9B7C6"/>
                </a:solidFill>
                <a:effectLst/>
                <a:latin typeface="JetBrains Mono"/>
              </a:rPr>
              <a:t>)</a:t>
            </a:r>
            <a:br>
              <a:rPr kumimoji="0" lang="de-DE" altLang="de-DE" sz="2800" b="0" i="0" u="none" strike="noStrike" cap="none" normalizeH="0" baseline="0" dirty="0">
                <a:ln>
                  <a:noFill/>
                </a:ln>
                <a:solidFill>
                  <a:srgbClr val="A9B7C6"/>
                </a:solidFill>
                <a:effectLst/>
                <a:latin typeface="JetBrains Mono"/>
              </a:rPr>
            </a:br>
            <a:r>
              <a:rPr kumimoji="0" lang="de-DE" altLang="de-DE" sz="2800" b="0" i="0" u="none" strike="noStrike" cap="none" normalizeH="0" baseline="0" dirty="0">
                <a:ln>
                  <a:noFill/>
                </a:ln>
                <a:solidFill>
                  <a:srgbClr val="A9B7C6"/>
                </a:solidFill>
                <a:effectLst/>
                <a:latin typeface="JetBrains Mono"/>
              </a:rPr>
              <a:t>  </a:t>
            </a:r>
            <a:r>
              <a:rPr kumimoji="0" lang="de-DE" altLang="de-DE" sz="2800" b="0" i="0" u="none" strike="noStrike" cap="none" normalizeH="0" baseline="0" dirty="0" err="1">
                <a:ln>
                  <a:noFill/>
                </a:ln>
                <a:solidFill>
                  <a:srgbClr val="CC7832"/>
                </a:solidFill>
                <a:effectLst/>
                <a:latin typeface="JetBrains Mono"/>
              </a:rPr>
              <a:t>add</a:t>
            </a:r>
            <a:r>
              <a:rPr kumimoji="0" lang="de-DE" altLang="de-DE" sz="2800" b="0" i="0" u="none" strike="noStrike" cap="none" normalizeH="0" baseline="0" dirty="0">
                <a:ln>
                  <a:noFill/>
                </a:ln>
                <a:solidFill>
                  <a:srgbClr val="CC7832"/>
                </a:solidFill>
                <a:effectLst/>
                <a:latin typeface="JetBrains Mono"/>
              </a:rPr>
              <a:t> </a:t>
            </a:r>
            <a:r>
              <a:rPr kumimoji="0" lang="de-DE" altLang="de-DE" sz="2800" b="0" i="0" u="none" strike="noStrike" cap="none" normalizeH="0" baseline="0" dirty="0" err="1">
                <a:ln>
                  <a:noFill/>
                </a:ln>
                <a:solidFill>
                  <a:srgbClr val="9876AA"/>
                </a:solidFill>
                <a:effectLst/>
                <a:latin typeface="JetBrains Mono"/>
              </a:rPr>
              <a:t>surname</a:t>
            </a:r>
            <a:r>
              <a:rPr kumimoji="0" lang="de-DE" altLang="de-DE" sz="2800" b="0" i="0" u="none" strike="noStrike" cap="none" normalizeH="0" baseline="0" dirty="0">
                <a:ln>
                  <a:noFill/>
                </a:ln>
                <a:solidFill>
                  <a:srgbClr val="9876AA"/>
                </a:solidFill>
                <a:effectLst/>
                <a:latin typeface="JetBrains Mono"/>
              </a:rPr>
              <a:t> </a:t>
            </a:r>
            <a:r>
              <a:rPr kumimoji="0" lang="de-DE" altLang="de-DE" sz="2800" b="0" i="0" u="none" strike="noStrike" cap="none" normalizeH="0" baseline="0" dirty="0">
                <a:ln>
                  <a:noFill/>
                </a:ln>
                <a:solidFill>
                  <a:srgbClr val="CC7832"/>
                </a:solidFill>
                <a:effectLst/>
                <a:latin typeface="JetBrains Mono"/>
              </a:rPr>
              <a:t>varchar2</a:t>
            </a:r>
            <a:r>
              <a:rPr kumimoji="0" lang="de-DE" altLang="de-DE" sz="2800" b="0" i="0" u="none" strike="noStrike" cap="none" normalizeH="0" baseline="0" dirty="0">
                <a:ln>
                  <a:noFill/>
                </a:ln>
                <a:solidFill>
                  <a:srgbClr val="A9B7C6"/>
                </a:solidFill>
                <a:effectLst/>
                <a:latin typeface="JetBrains Mono"/>
              </a:rPr>
              <a:t>(</a:t>
            </a:r>
            <a:r>
              <a:rPr kumimoji="0" lang="de-DE" altLang="de-DE" sz="2800" b="0" i="0" u="none" strike="noStrike" cap="none" normalizeH="0" baseline="0" dirty="0">
                <a:ln>
                  <a:noFill/>
                </a:ln>
                <a:solidFill>
                  <a:srgbClr val="6897BB"/>
                </a:solidFill>
                <a:effectLst/>
                <a:latin typeface="JetBrains Mono"/>
              </a:rPr>
              <a:t>100</a:t>
            </a:r>
            <a:r>
              <a:rPr kumimoji="0" lang="de-DE" altLang="de-DE" sz="2800" b="0" i="0" u="none" strike="noStrike" cap="none" normalizeH="0" baseline="0" dirty="0">
                <a:ln>
                  <a:noFill/>
                </a:ln>
                <a:solidFill>
                  <a:srgbClr val="A9B7C6"/>
                </a:solidFill>
                <a:effectLst/>
                <a:latin typeface="JetBrains Mono"/>
              </a:rPr>
              <a:t>)</a:t>
            </a:r>
            <a:r>
              <a:rPr kumimoji="0" lang="de-DE" altLang="de-DE" sz="2800" b="0" i="0" u="none" strike="noStrike" cap="none" normalizeH="0" baseline="0" dirty="0">
                <a:ln>
                  <a:noFill/>
                </a:ln>
                <a:solidFill>
                  <a:srgbClr val="CC7832"/>
                </a:solidFill>
                <a:effectLst/>
                <a:latin typeface="JetBrains Mono"/>
              </a:rPr>
              <a:t>;</a:t>
            </a:r>
            <a:endParaRPr kumimoji="0" lang="de-DE" altLang="de-DE"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9094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51DB6-AC33-4C40-BEC1-4E8EE5F72D0A}"/>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Schritt 2.2: Werte einmalig aktualisieren</a:t>
            </a:r>
          </a:p>
        </p:txBody>
      </p:sp>
      <p:sp>
        <p:nvSpPr>
          <p:cNvPr id="3" name="Rectangle 1">
            <a:extLst>
              <a:ext uri="{FF2B5EF4-FFF2-40B4-BE49-F238E27FC236}">
                <a16:creationId xmlns:a16="http://schemas.microsoft.com/office/drawing/2014/main" id="{4AA54A6D-B5F5-487E-9D64-9D89665072E8}"/>
              </a:ext>
            </a:extLst>
          </p:cNvPr>
          <p:cNvSpPr>
            <a:spLocks noChangeArrowheads="1"/>
          </p:cNvSpPr>
          <p:nvPr/>
        </p:nvSpPr>
        <p:spPr bwMode="auto">
          <a:xfrm>
            <a:off x="1591112" y="2736502"/>
            <a:ext cx="9009776"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de-DE" altLang="de-DE" sz="2800" dirty="0">
                <a:solidFill>
                  <a:srgbClr val="CC7832"/>
                </a:solidFill>
                <a:latin typeface="JetBrains Mono"/>
              </a:rPr>
              <a:t>update </a:t>
            </a:r>
            <a:r>
              <a:rPr lang="de-DE" altLang="de-DE" sz="2800" dirty="0" err="1">
                <a:solidFill>
                  <a:srgbClr val="A9B7C6"/>
                </a:solidFill>
                <a:latin typeface="JetBrains Mono"/>
              </a:rPr>
              <a:t>sith_characters_t</a:t>
            </a:r>
            <a:r>
              <a:rPr lang="de-DE" altLang="de-DE" sz="2800" dirty="0">
                <a:solidFill>
                  <a:srgbClr val="A9B7C6"/>
                </a:solidFill>
                <a:latin typeface="JetBrains Mono"/>
              </a:rPr>
              <a:t> </a:t>
            </a:r>
            <a:r>
              <a:rPr lang="de-DE" altLang="de-DE" sz="2800" dirty="0" err="1">
                <a:solidFill>
                  <a:srgbClr val="CC7832"/>
                </a:solidFill>
                <a:latin typeface="JetBrains Mono"/>
              </a:rPr>
              <a:t>set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prename</a:t>
            </a:r>
            <a:r>
              <a:rPr lang="de-DE" altLang="de-DE" sz="2800" dirty="0">
                <a:solidFill>
                  <a:srgbClr val="9876AA"/>
                </a:solidFill>
                <a:latin typeface="JetBrains Mono"/>
              </a:rPr>
              <a:t> </a:t>
            </a:r>
            <a:r>
              <a:rPr lang="de-DE" altLang="de-DE" sz="2800" dirty="0">
                <a:solidFill>
                  <a:srgbClr val="A9B7C6"/>
                </a:solidFill>
                <a:latin typeface="JetBrains Mono"/>
              </a:rPr>
              <a:t>= </a:t>
            </a:r>
            <a:r>
              <a:rPr lang="de-DE" altLang="de-DE" sz="2800" dirty="0" err="1">
                <a:solidFill>
                  <a:srgbClr val="FFC66D"/>
                </a:solidFill>
                <a:latin typeface="JetBrains Mono"/>
              </a:rPr>
              <a:t>trim</a:t>
            </a:r>
            <a:r>
              <a:rPr lang="de-DE" altLang="de-DE" sz="2800" dirty="0">
                <a:solidFill>
                  <a:srgbClr val="A9B7C6"/>
                </a:solidFill>
                <a:latin typeface="JetBrains Mono"/>
              </a:rPr>
              <a:t>(</a:t>
            </a:r>
            <a:r>
              <a:rPr lang="de-DE" altLang="de-DE" sz="2800" dirty="0" err="1">
                <a:solidFill>
                  <a:srgbClr val="FFC66D"/>
                </a:solidFill>
                <a:latin typeface="JetBrains Mono"/>
              </a:rPr>
              <a:t>substr</a:t>
            </a:r>
            <a:r>
              <a:rPr lang="de-DE" altLang="de-DE" sz="2800" dirty="0">
                <a:solidFill>
                  <a:srgbClr val="A9B7C6"/>
                </a:solidFill>
                <a:latin typeface="JetBrains Mono"/>
              </a:rPr>
              <a:t>(</a:t>
            </a:r>
            <a:r>
              <a:rPr lang="de-DE" altLang="de-DE" sz="2800" dirty="0" err="1">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897BB"/>
                </a:solidFill>
                <a:latin typeface="JetBrains Mono"/>
              </a:rPr>
              <a:t>1</a:t>
            </a:r>
            <a:r>
              <a:rPr lang="de-DE" altLang="de-DE" sz="2800" dirty="0">
                <a:solidFill>
                  <a:srgbClr val="CC7832"/>
                </a:solidFill>
                <a:latin typeface="JetBrains Mono"/>
              </a:rPr>
              <a:t>, </a:t>
            </a:r>
            <a:r>
              <a:rPr lang="de-DE" altLang="de-DE" sz="2800" dirty="0" err="1">
                <a:solidFill>
                  <a:srgbClr val="FFC66D"/>
                </a:solidFill>
                <a:latin typeface="JetBrains Mono"/>
              </a:rPr>
              <a:t>instr</a:t>
            </a:r>
            <a:r>
              <a:rPr lang="de-DE" altLang="de-DE" sz="2800" dirty="0">
                <a:solidFill>
                  <a:srgbClr val="A9B7C6"/>
                </a:solidFill>
                <a:latin typeface="JetBrains Mono"/>
              </a:rPr>
              <a:t>(</a:t>
            </a:r>
            <a:r>
              <a:rPr lang="de-DE" altLang="de-DE" sz="2800" dirty="0" err="1">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A8759"/>
                </a:solidFill>
                <a:latin typeface="JetBrains Mono"/>
              </a:rPr>
              <a:t>' '</a:t>
            </a:r>
            <a:r>
              <a:rPr lang="de-DE" altLang="de-DE" sz="2800" dirty="0">
                <a:solidFill>
                  <a:srgbClr val="A9B7C6"/>
                </a:solidFill>
                <a:latin typeface="JetBrains Mono"/>
              </a:rPr>
              <a:t>)))</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surname</a:t>
            </a:r>
            <a:r>
              <a:rPr lang="de-DE" altLang="de-DE" sz="2800" dirty="0">
                <a:solidFill>
                  <a:srgbClr val="9876AA"/>
                </a:solidFill>
                <a:latin typeface="JetBrains Mono"/>
              </a:rPr>
              <a:t> </a:t>
            </a:r>
            <a:r>
              <a:rPr lang="de-DE" altLang="de-DE" sz="2800" dirty="0">
                <a:solidFill>
                  <a:srgbClr val="A9B7C6"/>
                </a:solidFill>
                <a:latin typeface="JetBrains Mono"/>
              </a:rPr>
              <a:t>= </a:t>
            </a:r>
            <a:r>
              <a:rPr lang="de-DE" altLang="de-DE" sz="2800" dirty="0" err="1">
                <a:solidFill>
                  <a:srgbClr val="FFC66D"/>
                </a:solidFill>
                <a:latin typeface="JetBrains Mono"/>
              </a:rPr>
              <a:t>trim</a:t>
            </a:r>
            <a:r>
              <a:rPr lang="de-DE" altLang="de-DE" sz="2800" dirty="0">
                <a:solidFill>
                  <a:srgbClr val="A9B7C6"/>
                </a:solidFill>
                <a:latin typeface="JetBrains Mono"/>
              </a:rPr>
              <a:t>(</a:t>
            </a:r>
            <a:r>
              <a:rPr lang="de-DE" altLang="de-DE" sz="2800" dirty="0" err="1">
                <a:solidFill>
                  <a:srgbClr val="FFC66D"/>
                </a:solidFill>
                <a:latin typeface="JetBrains Mono"/>
              </a:rPr>
              <a:t>substr</a:t>
            </a:r>
            <a:r>
              <a:rPr lang="de-DE" altLang="de-DE" sz="2800" dirty="0">
                <a:solidFill>
                  <a:srgbClr val="A9B7C6"/>
                </a:solidFill>
                <a:latin typeface="JetBrains Mono"/>
              </a:rPr>
              <a:t>(</a:t>
            </a:r>
            <a:r>
              <a:rPr lang="de-DE" altLang="de-DE" sz="2800" dirty="0" err="1">
                <a:solidFill>
                  <a:srgbClr val="9876AA"/>
                </a:solidFill>
                <a:latin typeface="JetBrains Mono"/>
              </a:rPr>
              <a:t>name</a:t>
            </a:r>
            <a:r>
              <a:rPr lang="de-DE" altLang="de-DE" sz="2800" dirty="0">
                <a:solidFill>
                  <a:srgbClr val="CC7832"/>
                </a:solidFill>
                <a:latin typeface="JetBrains Mono"/>
              </a:rPr>
              <a:t>, </a:t>
            </a:r>
            <a:r>
              <a:rPr lang="de-DE" altLang="de-DE" sz="2800" dirty="0" err="1">
                <a:solidFill>
                  <a:srgbClr val="FFC66D"/>
                </a:solidFill>
                <a:latin typeface="JetBrains Mono"/>
              </a:rPr>
              <a:t>instr</a:t>
            </a:r>
            <a:r>
              <a:rPr lang="de-DE" altLang="de-DE" sz="2800" dirty="0">
                <a:solidFill>
                  <a:srgbClr val="A9B7C6"/>
                </a:solidFill>
                <a:latin typeface="JetBrains Mono"/>
              </a:rPr>
              <a:t>(</a:t>
            </a:r>
            <a:r>
              <a:rPr lang="de-DE" altLang="de-DE" sz="2800" dirty="0" err="1">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A8759"/>
                </a:solidFill>
                <a:latin typeface="JetBrains Mono"/>
              </a:rPr>
              <a:t>' '</a:t>
            </a:r>
            <a:r>
              <a:rPr lang="de-DE" altLang="de-DE" sz="2800" dirty="0">
                <a:solidFill>
                  <a:srgbClr val="A9B7C6"/>
                </a:solidFill>
                <a:latin typeface="JetBrains Mono"/>
              </a:rPr>
              <a:t>)))</a:t>
            </a:r>
            <a:r>
              <a:rPr lang="de-DE" altLang="de-DE" sz="2800" dirty="0">
                <a:solidFill>
                  <a:srgbClr val="CC7832"/>
                </a:solidFill>
                <a:latin typeface="JetBrains Mono"/>
              </a:rPr>
              <a:t>;</a:t>
            </a:r>
            <a:endParaRPr lang="de-DE" altLang="de-DE" sz="5400" dirty="0">
              <a:latin typeface="Arial" panose="020B0604020202020204" pitchFamily="34" charset="0"/>
            </a:endParaRPr>
          </a:p>
        </p:txBody>
      </p:sp>
    </p:spTree>
    <p:extLst>
      <p:ext uri="{BB962C8B-B14F-4D97-AF65-F5344CB8AC3E}">
        <p14:creationId xmlns:p14="http://schemas.microsoft.com/office/powerpoint/2010/main" val="263104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51DB6-AC33-4C40-BEC1-4E8EE5F72D0A}"/>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Schritt 2.3: Kontinuierliche Aktualisierung</a:t>
            </a:r>
          </a:p>
        </p:txBody>
      </p:sp>
      <p:sp>
        <p:nvSpPr>
          <p:cNvPr id="3" name="Rectangle 1">
            <a:extLst>
              <a:ext uri="{FF2B5EF4-FFF2-40B4-BE49-F238E27FC236}">
                <a16:creationId xmlns:a16="http://schemas.microsoft.com/office/drawing/2014/main" id="{4AA54A6D-B5F5-487E-9D64-9D89665072E8}"/>
              </a:ext>
            </a:extLst>
          </p:cNvPr>
          <p:cNvSpPr>
            <a:spLocks noChangeArrowheads="1"/>
          </p:cNvSpPr>
          <p:nvPr/>
        </p:nvSpPr>
        <p:spPr bwMode="auto">
          <a:xfrm>
            <a:off x="580238" y="1248945"/>
            <a:ext cx="11031523"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de-DE" altLang="de-DE" sz="2800" dirty="0" err="1">
                <a:solidFill>
                  <a:srgbClr val="CC7832"/>
                </a:solidFill>
                <a:latin typeface="JetBrains Mono"/>
              </a:rPr>
              <a:t>create</a:t>
            </a:r>
            <a:r>
              <a:rPr lang="de-DE" altLang="de-DE" sz="2800" dirty="0">
                <a:solidFill>
                  <a:srgbClr val="CC7832"/>
                </a:solidFill>
                <a:latin typeface="JetBrains Mono"/>
              </a:rPr>
              <a:t> </a:t>
            </a:r>
            <a:r>
              <a:rPr lang="de-DE" altLang="de-DE" sz="2800" dirty="0" err="1">
                <a:solidFill>
                  <a:srgbClr val="CC7832"/>
                </a:solidFill>
                <a:latin typeface="JetBrains Mono"/>
              </a:rPr>
              <a:t>or</a:t>
            </a:r>
            <a:r>
              <a:rPr lang="de-DE" altLang="de-DE" sz="2800" dirty="0">
                <a:solidFill>
                  <a:srgbClr val="CC7832"/>
                </a:solidFill>
                <a:latin typeface="JetBrains Mono"/>
              </a:rPr>
              <a:t> </a:t>
            </a:r>
            <a:r>
              <a:rPr lang="de-DE" altLang="de-DE" sz="2800" dirty="0" err="1">
                <a:solidFill>
                  <a:srgbClr val="CC7832"/>
                </a:solidFill>
                <a:latin typeface="JetBrains Mono"/>
              </a:rPr>
              <a:t>replace</a:t>
            </a:r>
            <a:r>
              <a:rPr lang="de-DE" altLang="de-DE" sz="2800" dirty="0">
                <a:solidFill>
                  <a:srgbClr val="CC7832"/>
                </a:solidFill>
                <a:latin typeface="JetBrains Mono"/>
              </a:rPr>
              <a:t> </a:t>
            </a:r>
            <a:r>
              <a:rPr lang="de-DE" altLang="de-DE" sz="2800" dirty="0" err="1">
                <a:solidFill>
                  <a:srgbClr val="CC7832"/>
                </a:solidFill>
                <a:latin typeface="JetBrains Mono"/>
              </a:rPr>
              <a:t>trigger</a:t>
            </a:r>
            <a:r>
              <a:rPr lang="de-DE" altLang="de-DE" sz="2800" dirty="0">
                <a:solidFill>
                  <a:srgbClr val="CC7832"/>
                </a:solidFill>
                <a:latin typeface="JetBrains Mono"/>
              </a:rPr>
              <a:t> </a:t>
            </a:r>
            <a:r>
              <a:rPr lang="de-DE" altLang="de-DE" sz="2800" dirty="0" err="1">
                <a:solidFill>
                  <a:srgbClr val="A9B7C6"/>
                </a:solidFill>
                <a:latin typeface="JetBrains Mono"/>
              </a:rPr>
              <a:t>sith_persons_trg_save</a:t>
            </a:r>
            <a:br>
              <a:rPr lang="de-DE" altLang="de-DE" sz="2800" dirty="0">
                <a:solidFill>
                  <a:srgbClr val="A9B7C6"/>
                </a:solidFill>
                <a:latin typeface="JetBrains Mono"/>
              </a:rPr>
            </a:br>
            <a:r>
              <a:rPr lang="de-DE" altLang="de-DE" sz="2800" dirty="0">
                <a:solidFill>
                  <a:srgbClr val="A9B7C6"/>
                </a:solidFill>
                <a:latin typeface="JetBrains Mono"/>
              </a:rPr>
              <a:t>  </a:t>
            </a:r>
            <a:r>
              <a:rPr lang="de-DE" altLang="de-DE" sz="2800" dirty="0" err="1">
                <a:solidFill>
                  <a:srgbClr val="CC7832"/>
                </a:solidFill>
                <a:latin typeface="JetBrains Mono"/>
              </a:rPr>
              <a:t>instead</a:t>
            </a:r>
            <a:r>
              <a:rPr lang="de-DE" altLang="de-DE" sz="2800" dirty="0">
                <a:solidFill>
                  <a:srgbClr val="CC7832"/>
                </a:solidFill>
                <a:latin typeface="JetBrains Mono"/>
              </a:rPr>
              <a:t> </a:t>
            </a:r>
            <a:r>
              <a:rPr lang="de-DE" altLang="de-DE" sz="2800" dirty="0" err="1">
                <a:solidFill>
                  <a:srgbClr val="CC7832"/>
                </a:solidFill>
                <a:latin typeface="JetBrains Mono"/>
              </a:rPr>
              <a:t>of</a:t>
            </a:r>
            <a:r>
              <a:rPr lang="de-DE" altLang="de-DE" sz="2800" dirty="0">
                <a:solidFill>
                  <a:srgbClr val="CC7832"/>
                </a:solidFill>
                <a:latin typeface="JetBrains Mono"/>
              </a:rPr>
              <a:t> </a:t>
            </a:r>
            <a:r>
              <a:rPr lang="de-DE" altLang="de-DE" sz="2800" dirty="0" err="1">
                <a:solidFill>
                  <a:srgbClr val="CC7832"/>
                </a:solidFill>
                <a:latin typeface="JetBrains Mono"/>
              </a:rPr>
              <a:t>insert</a:t>
            </a:r>
            <a:r>
              <a:rPr lang="de-DE" altLang="de-DE" sz="2800" dirty="0">
                <a:solidFill>
                  <a:srgbClr val="CC7832"/>
                </a:solidFill>
                <a:latin typeface="JetBrains Mono"/>
              </a:rPr>
              <a:t> </a:t>
            </a:r>
            <a:r>
              <a:rPr lang="de-DE" altLang="de-DE" sz="2800" dirty="0" err="1">
                <a:solidFill>
                  <a:srgbClr val="CC7832"/>
                </a:solidFill>
                <a:latin typeface="JetBrains Mono"/>
              </a:rPr>
              <a:t>or</a:t>
            </a:r>
            <a:r>
              <a:rPr lang="de-DE" altLang="de-DE" sz="2800" dirty="0">
                <a:solidFill>
                  <a:srgbClr val="CC7832"/>
                </a:solidFill>
                <a:latin typeface="JetBrains Mono"/>
              </a:rPr>
              <a:t> update </a:t>
            </a:r>
            <a:r>
              <a:rPr lang="de-DE" altLang="de-DE" sz="2800" dirty="0" err="1">
                <a:solidFill>
                  <a:srgbClr val="CC7832"/>
                </a:solidFill>
                <a:latin typeface="JetBrains Mono"/>
              </a:rPr>
              <a:t>or</a:t>
            </a:r>
            <a:r>
              <a:rPr lang="de-DE" altLang="de-DE" sz="2800" dirty="0">
                <a:solidFill>
                  <a:srgbClr val="CC7832"/>
                </a:solidFill>
                <a:latin typeface="JetBrains Mono"/>
              </a:rPr>
              <a:t> </a:t>
            </a:r>
            <a:r>
              <a:rPr lang="de-DE" altLang="de-DE" sz="2800" dirty="0" err="1">
                <a:solidFill>
                  <a:srgbClr val="CC7832"/>
                </a:solidFill>
                <a:latin typeface="JetBrains Mono"/>
              </a:rPr>
              <a:t>delete</a:t>
            </a:r>
            <a:r>
              <a:rPr lang="de-DE" altLang="de-DE" sz="2800" dirty="0">
                <a:solidFill>
                  <a:srgbClr val="CC7832"/>
                </a:solidFill>
                <a:latin typeface="JetBrains Mono"/>
              </a:rPr>
              <a:t> on </a:t>
            </a:r>
            <a:r>
              <a:rPr lang="de-DE" altLang="de-DE" sz="2800" dirty="0" err="1">
                <a:solidFill>
                  <a:srgbClr val="A9B7C6"/>
                </a:solidFill>
                <a:latin typeface="JetBrains Mono"/>
              </a:rPr>
              <a:t>sith_persons</a:t>
            </a:r>
            <a:br>
              <a:rPr lang="de-DE" altLang="de-DE" sz="2800" dirty="0">
                <a:solidFill>
                  <a:srgbClr val="A9B7C6"/>
                </a:solidFill>
                <a:latin typeface="JetBrains Mono"/>
              </a:rPr>
            </a:br>
            <a:r>
              <a:rPr lang="de-DE" altLang="de-DE" sz="2800" dirty="0">
                <a:solidFill>
                  <a:srgbClr val="A9B7C6"/>
                </a:solidFill>
                <a:latin typeface="JetBrains Mono"/>
              </a:rPr>
              <a:t>  </a:t>
            </a:r>
            <a:r>
              <a:rPr lang="de-DE" altLang="de-DE" sz="2800" dirty="0" err="1">
                <a:solidFill>
                  <a:srgbClr val="CC7832"/>
                </a:solidFill>
                <a:latin typeface="JetBrains Mono"/>
              </a:rPr>
              <a:t>begin</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CC7832"/>
                </a:solidFill>
                <a:latin typeface="JetBrains Mono"/>
              </a:rPr>
              <a:t>if</a:t>
            </a:r>
            <a:r>
              <a:rPr lang="de-DE" altLang="de-DE" sz="2800" dirty="0">
                <a:solidFill>
                  <a:srgbClr val="CC7832"/>
                </a:solidFill>
                <a:latin typeface="JetBrains Mono"/>
              </a:rPr>
              <a:t> </a:t>
            </a:r>
            <a:r>
              <a:rPr lang="de-DE" altLang="de-DE" sz="2800" dirty="0" err="1">
                <a:solidFill>
                  <a:srgbClr val="CC7832"/>
                </a:solidFill>
                <a:latin typeface="JetBrains Mono"/>
              </a:rPr>
              <a:t>inserting</a:t>
            </a:r>
            <a:r>
              <a:rPr lang="de-DE" altLang="de-DE" sz="2800" dirty="0">
                <a:solidFill>
                  <a:srgbClr val="CC7832"/>
                </a:solidFill>
                <a:latin typeface="JetBrains Mono"/>
              </a:rPr>
              <a:t> </a:t>
            </a:r>
            <a:r>
              <a:rPr lang="de-DE" altLang="de-DE" sz="2800" dirty="0" err="1">
                <a:solidFill>
                  <a:srgbClr val="CC7832"/>
                </a:solidFill>
                <a:latin typeface="JetBrains Mono"/>
              </a:rPr>
              <a:t>then</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CC7832"/>
                </a:solidFill>
                <a:latin typeface="JetBrains Mono"/>
              </a:rPr>
              <a:t>insert</a:t>
            </a:r>
            <a:r>
              <a:rPr lang="de-DE" altLang="de-DE" sz="2800" dirty="0">
                <a:solidFill>
                  <a:srgbClr val="CC7832"/>
                </a:solidFill>
                <a:latin typeface="JetBrains Mono"/>
              </a:rPr>
              <a:t> </a:t>
            </a:r>
            <a:r>
              <a:rPr lang="de-DE" altLang="de-DE" sz="2800" dirty="0" err="1">
                <a:solidFill>
                  <a:srgbClr val="CC7832"/>
                </a:solidFill>
                <a:latin typeface="JetBrains Mono"/>
              </a:rPr>
              <a:t>into</a:t>
            </a:r>
            <a:r>
              <a:rPr lang="de-DE" altLang="de-DE" sz="2800" dirty="0">
                <a:solidFill>
                  <a:srgbClr val="CC7832"/>
                </a:solidFill>
                <a:latin typeface="JetBrains Mono"/>
              </a:rPr>
              <a:t> </a:t>
            </a:r>
            <a:r>
              <a:rPr lang="de-DE" altLang="de-DE" sz="2800" dirty="0" err="1">
                <a:solidFill>
                  <a:srgbClr val="A9B7C6"/>
                </a:solidFill>
                <a:latin typeface="JetBrains Mono"/>
              </a:rPr>
              <a:t>sith_characters_t</a:t>
            </a:r>
            <a:r>
              <a:rPr lang="de-DE" altLang="de-DE" sz="2800" dirty="0">
                <a:solidFill>
                  <a:srgbClr val="A9B7C6"/>
                </a:solidFill>
                <a:latin typeface="JetBrains Mono"/>
              </a:rPr>
              <a:t> (</a:t>
            </a:r>
            <a:r>
              <a:rPr lang="de-DE" altLang="de-DE" sz="2800" dirty="0" err="1">
                <a:solidFill>
                  <a:srgbClr val="CC7832"/>
                </a:solidFill>
                <a:latin typeface="JetBrains Mono"/>
              </a:rPr>
              <a:t>name</a:t>
            </a:r>
            <a:r>
              <a:rPr lang="de-DE" altLang="de-DE" sz="2800" dirty="0">
                <a:solidFill>
                  <a:srgbClr val="CC7832"/>
                </a:solidFill>
                <a:latin typeface="JetBrains Mono"/>
              </a:rPr>
              <a:t>, </a:t>
            </a:r>
            <a:r>
              <a:rPr lang="de-DE" altLang="de-DE" sz="2800" dirty="0" err="1">
                <a:solidFill>
                  <a:srgbClr val="9876AA"/>
                </a:solidFill>
                <a:latin typeface="JetBrains Mono"/>
              </a:rPr>
              <a:t>alive</a:t>
            </a:r>
            <a:r>
              <a:rPr lang="de-DE" altLang="de-DE" sz="2800" dirty="0">
                <a:solidFill>
                  <a:srgbClr val="CC7832"/>
                </a:solidFill>
                <a:latin typeface="JetBrains Mono"/>
              </a:rPr>
              <a:t>, </a:t>
            </a:r>
            <a:r>
              <a:rPr lang="de-DE" altLang="de-DE" sz="2800" dirty="0" err="1">
                <a:solidFill>
                  <a:srgbClr val="9876AA"/>
                </a:solidFill>
                <a:latin typeface="JetBrains Mono"/>
              </a:rPr>
              <a:t>prename</a:t>
            </a:r>
            <a:r>
              <a:rPr lang="de-DE" altLang="de-DE" sz="2800" dirty="0">
                <a:solidFill>
                  <a:srgbClr val="CC7832"/>
                </a:solidFill>
                <a:latin typeface="JetBrains Mono"/>
              </a:rPr>
              <a:t>, </a:t>
            </a:r>
            <a:r>
              <a:rPr lang="de-DE" altLang="de-DE" sz="2800" dirty="0" err="1">
                <a:solidFill>
                  <a:srgbClr val="9876AA"/>
                </a:solidFill>
                <a:latin typeface="JetBrains Mono"/>
              </a:rPr>
              <a:t>surname</a:t>
            </a:r>
            <a:r>
              <a:rPr lang="de-DE" altLang="de-DE" sz="2800" dirty="0">
                <a:solidFill>
                  <a:srgbClr val="A9B7C6"/>
                </a:solidFill>
                <a:latin typeface="JetBrains Mono"/>
              </a:rPr>
              <a:t>)</a:t>
            </a:r>
            <a:br>
              <a:rPr lang="de-DE" altLang="de-DE" sz="2800" dirty="0">
                <a:solidFill>
                  <a:srgbClr val="A9B7C6"/>
                </a:solidFill>
                <a:latin typeface="JetBrains Mono"/>
              </a:rPr>
            </a:br>
            <a:r>
              <a:rPr lang="de-DE" altLang="de-DE" sz="2800" dirty="0">
                <a:solidFill>
                  <a:srgbClr val="A9B7C6"/>
                </a:solidFill>
                <a:latin typeface="JetBrains Mono"/>
              </a:rPr>
              <a:t>        </a:t>
            </a:r>
            <a:r>
              <a:rPr lang="de-DE" altLang="de-DE" sz="2800" dirty="0" err="1">
                <a:solidFill>
                  <a:srgbClr val="CC7832"/>
                </a:solidFill>
                <a:latin typeface="JetBrains Mono"/>
              </a:rPr>
              <a:t>values</a:t>
            </a:r>
            <a:r>
              <a:rPr lang="de-DE" altLang="de-DE" sz="2800" dirty="0">
                <a:solidFill>
                  <a:srgbClr val="CC7832"/>
                </a:solidFill>
                <a:latin typeface="JetBrains Mono"/>
              </a:rPr>
              <a:t> </a:t>
            </a:r>
            <a:r>
              <a:rPr lang="de-DE" altLang="de-DE" sz="2800" dirty="0">
                <a:solidFill>
                  <a:srgbClr val="A9B7C6"/>
                </a:solidFill>
                <a:latin typeface="JetBrains Mono"/>
              </a:rPr>
              <a:t>(</a:t>
            </a:r>
          </a:p>
          <a:p>
            <a:pPr lvl="0" eaLnBrk="0" fontAlgn="base" hangingPunct="0">
              <a:spcBef>
                <a:spcPct val="0"/>
              </a:spcBef>
              <a:spcAft>
                <a:spcPct val="0"/>
              </a:spcAft>
            </a:pPr>
            <a:r>
              <a:rPr lang="de-DE" altLang="de-DE" sz="2800" dirty="0">
                <a:solidFill>
                  <a:srgbClr val="A9B7C6"/>
                </a:solidFill>
                <a:latin typeface="JetBrains Mono"/>
              </a:rPr>
              <a:t>          :</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p>
          <a:p>
            <a:pPr lvl="0" eaLnBrk="0" fontAlgn="base" hangingPunct="0">
              <a:spcBef>
                <a:spcPct val="0"/>
              </a:spcBef>
              <a:spcAft>
                <a:spcPct val="0"/>
              </a:spcAft>
            </a:pPr>
            <a:r>
              <a:rPr lang="de-DE" altLang="de-DE" sz="2800" dirty="0">
                <a:solidFill>
                  <a:srgbClr val="CC7832"/>
                </a:solidFill>
                <a:latin typeface="JetBrains Mono"/>
              </a:rPr>
              <a:t>          </a:t>
            </a:r>
            <a:r>
              <a:rPr lang="de-DE" altLang="de-DE" sz="2800" dirty="0">
                <a:solidFill>
                  <a:srgbClr val="A9B7C6"/>
                </a:solidFill>
                <a:latin typeface="JetBrains Mono"/>
              </a:rPr>
              <a:t>:</a:t>
            </a:r>
            <a:r>
              <a:rPr lang="de-DE" altLang="de-DE" sz="2800" dirty="0" err="1">
                <a:solidFill>
                  <a:srgbClr val="CC7832"/>
                </a:solidFill>
                <a:latin typeface="JetBrains Mono"/>
              </a:rPr>
              <a:t>new</a:t>
            </a:r>
            <a:r>
              <a:rPr lang="de-DE" altLang="de-DE" sz="2800" dirty="0" err="1">
                <a:solidFill>
                  <a:srgbClr val="A9B7C6"/>
                </a:solidFill>
                <a:latin typeface="JetBrains Mono"/>
              </a:rPr>
              <a:t>.</a:t>
            </a:r>
            <a:r>
              <a:rPr lang="de-DE" altLang="de-DE" sz="2800" dirty="0" err="1">
                <a:solidFill>
                  <a:srgbClr val="9876AA"/>
                </a:solidFill>
                <a:latin typeface="JetBrains Mono"/>
              </a:rPr>
              <a:t>alive</a:t>
            </a:r>
            <a:r>
              <a:rPr lang="de-DE" altLang="de-DE" sz="2800" dirty="0">
                <a:solidFill>
                  <a:srgbClr val="CC7832"/>
                </a:solidFill>
                <a:latin typeface="JetBrains Mono"/>
              </a:rPr>
              <a:t>,</a:t>
            </a:r>
          </a:p>
          <a:p>
            <a:pPr lvl="0" eaLnBrk="0" fontAlgn="base" hangingPunct="0">
              <a:spcBef>
                <a:spcPct val="0"/>
              </a:spcBef>
              <a:spcAft>
                <a:spcPct val="0"/>
              </a:spcAft>
            </a:pPr>
            <a:r>
              <a:rPr lang="de-DE" altLang="de-DE" sz="2800" dirty="0">
                <a:solidFill>
                  <a:srgbClr val="CC7832"/>
                </a:solidFill>
                <a:latin typeface="JetBrains Mono"/>
              </a:rPr>
              <a:t>          </a:t>
            </a:r>
            <a:r>
              <a:rPr lang="de-DE" altLang="de-DE" sz="2800" dirty="0" err="1">
                <a:solidFill>
                  <a:srgbClr val="FFC66D"/>
                </a:solidFill>
                <a:latin typeface="JetBrains Mono"/>
              </a:rPr>
              <a:t>trim</a:t>
            </a:r>
            <a:r>
              <a:rPr lang="de-DE" altLang="de-DE" sz="2800" dirty="0">
                <a:solidFill>
                  <a:srgbClr val="A9B7C6"/>
                </a:solidFill>
                <a:latin typeface="JetBrains Mono"/>
              </a:rPr>
              <a:t>(</a:t>
            </a:r>
            <a:r>
              <a:rPr lang="de-DE" altLang="de-DE" sz="2800" dirty="0" err="1">
                <a:solidFill>
                  <a:srgbClr val="FFC66D"/>
                </a:solidFill>
                <a:latin typeface="JetBrains Mono"/>
              </a:rPr>
              <a:t>substr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897BB"/>
                </a:solidFill>
                <a:latin typeface="JetBrains Mono"/>
              </a:rPr>
              <a:t>1</a:t>
            </a:r>
            <a:r>
              <a:rPr lang="de-DE" altLang="de-DE" sz="2800" dirty="0">
                <a:solidFill>
                  <a:srgbClr val="CC7832"/>
                </a:solidFill>
                <a:latin typeface="JetBrains Mono"/>
              </a:rPr>
              <a:t>, </a:t>
            </a:r>
            <a:r>
              <a:rPr lang="de-DE" altLang="de-DE" sz="2800" dirty="0" err="1">
                <a:solidFill>
                  <a:srgbClr val="FFC66D"/>
                </a:solidFill>
                <a:latin typeface="JetBrains Mono"/>
              </a:rPr>
              <a:t>instr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A8759"/>
                </a:solidFill>
                <a:latin typeface="JetBrains Mono"/>
              </a:rPr>
              <a:t>' '</a:t>
            </a:r>
            <a:r>
              <a:rPr lang="de-DE" altLang="de-DE" sz="2800" dirty="0">
                <a:solidFill>
                  <a:srgbClr val="A9B7C6"/>
                </a:solidFill>
                <a:latin typeface="JetBrains Mono"/>
              </a:rPr>
              <a:t>)))</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FFC66D"/>
                </a:solidFill>
                <a:latin typeface="JetBrains Mono"/>
              </a:rPr>
              <a:t>trim</a:t>
            </a:r>
            <a:r>
              <a:rPr lang="de-DE" altLang="de-DE" sz="2800" dirty="0">
                <a:solidFill>
                  <a:srgbClr val="A9B7C6"/>
                </a:solidFill>
                <a:latin typeface="JetBrains Mono"/>
              </a:rPr>
              <a:t>(</a:t>
            </a:r>
            <a:r>
              <a:rPr lang="de-DE" altLang="de-DE" sz="2800" dirty="0" err="1">
                <a:solidFill>
                  <a:srgbClr val="FFC66D"/>
                </a:solidFill>
                <a:latin typeface="JetBrains Mono"/>
              </a:rPr>
              <a:t>substr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err="1">
                <a:solidFill>
                  <a:srgbClr val="FFC66D"/>
                </a:solidFill>
                <a:latin typeface="JetBrains Mono"/>
              </a:rPr>
              <a:t>instr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A8759"/>
                </a:solidFill>
                <a:latin typeface="JetBrains Mono"/>
              </a:rPr>
              <a:t>' '</a:t>
            </a:r>
            <a:r>
              <a:rPr lang="de-DE" altLang="de-DE" sz="2800" dirty="0">
                <a:solidFill>
                  <a:srgbClr val="A9B7C6"/>
                </a:solidFill>
                <a:latin typeface="JetBrains Mono"/>
              </a:rPr>
              <a:t>)))</a:t>
            </a:r>
            <a:br>
              <a:rPr lang="de-DE" altLang="de-DE" sz="2800" dirty="0">
                <a:solidFill>
                  <a:srgbClr val="A9B7C6"/>
                </a:solidFill>
                <a:latin typeface="JetBrains Mono"/>
              </a:rPr>
            </a:br>
            <a:r>
              <a:rPr lang="de-DE" altLang="de-DE" sz="2800" dirty="0">
                <a:solidFill>
                  <a:srgbClr val="A9B7C6"/>
                </a:solidFill>
                <a:latin typeface="JetBrains Mono"/>
              </a:rPr>
              <a:t>        )</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endParaRPr lang="de-DE" altLang="de-DE" sz="5400" dirty="0">
              <a:latin typeface="Arial" panose="020B0604020202020204" pitchFamily="34" charset="0"/>
            </a:endParaRPr>
          </a:p>
        </p:txBody>
      </p:sp>
    </p:spTree>
    <p:extLst>
      <p:ext uri="{BB962C8B-B14F-4D97-AF65-F5344CB8AC3E}">
        <p14:creationId xmlns:p14="http://schemas.microsoft.com/office/powerpoint/2010/main" val="51226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51DB6-AC33-4C40-BEC1-4E8EE5F72D0A}"/>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Schritt 2.3: Kontinuierliche Aktualisierung</a:t>
            </a:r>
          </a:p>
        </p:txBody>
      </p:sp>
      <p:sp>
        <p:nvSpPr>
          <p:cNvPr id="3" name="Rectangle 1">
            <a:extLst>
              <a:ext uri="{FF2B5EF4-FFF2-40B4-BE49-F238E27FC236}">
                <a16:creationId xmlns:a16="http://schemas.microsoft.com/office/drawing/2014/main" id="{4AA54A6D-B5F5-487E-9D64-9D89665072E8}"/>
              </a:ext>
            </a:extLst>
          </p:cNvPr>
          <p:cNvSpPr>
            <a:spLocks noChangeArrowheads="1"/>
          </p:cNvSpPr>
          <p:nvPr/>
        </p:nvSpPr>
        <p:spPr bwMode="auto">
          <a:xfrm>
            <a:off x="580238" y="1248946"/>
            <a:ext cx="11031523"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br>
              <a:rPr lang="de-DE" altLang="de-DE" sz="2800" dirty="0">
                <a:solidFill>
                  <a:srgbClr val="CC7832"/>
                </a:solidFill>
                <a:latin typeface="JetBrains Mono"/>
              </a:rPr>
            </a:br>
            <a:r>
              <a:rPr lang="de-DE" altLang="de-DE" sz="2800" dirty="0">
                <a:solidFill>
                  <a:srgbClr val="CC7832"/>
                </a:solidFill>
                <a:latin typeface="JetBrains Mono"/>
              </a:rPr>
              <a:t>   …</a:t>
            </a:r>
          </a:p>
          <a:p>
            <a:pPr lvl="0" eaLnBrk="0" fontAlgn="base" hangingPunct="0">
              <a:spcBef>
                <a:spcPct val="0"/>
              </a:spcBef>
              <a:spcAft>
                <a:spcPct val="0"/>
              </a:spcAft>
            </a:pPr>
            <a:r>
              <a:rPr lang="de-DE" altLang="de-DE" sz="2800" dirty="0">
                <a:solidFill>
                  <a:srgbClr val="CC7832"/>
                </a:solidFill>
                <a:latin typeface="JetBrains Mono"/>
              </a:rPr>
              <a:t>   </a:t>
            </a:r>
            <a:r>
              <a:rPr lang="de-DE" altLang="de-DE" sz="2800" dirty="0" err="1">
                <a:solidFill>
                  <a:srgbClr val="CC7832"/>
                </a:solidFill>
                <a:latin typeface="JetBrains Mono"/>
              </a:rPr>
              <a:t>elsif</a:t>
            </a:r>
            <a:r>
              <a:rPr lang="de-DE" altLang="de-DE" sz="2800" dirty="0">
                <a:solidFill>
                  <a:srgbClr val="CC7832"/>
                </a:solidFill>
                <a:latin typeface="JetBrains Mono"/>
              </a:rPr>
              <a:t> </a:t>
            </a:r>
            <a:r>
              <a:rPr lang="de-DE" altLang="de-DE" sz="2800" dirty="0" err="1">
                <a:solidFill>
                  <a:srgbClr val="CC7832"/>
                </a:solidFill>
                <a:latin typeface="JetBrains Mono"/>
              </a:rPr>
              <a:t>updating</a:t>
            </a:r>
            <a:r>
              <a:rPr lang="de-DE" altLang="de-DE" sz="2800" dirty="0">
                <a:solidFill>
                  <a:srgbClr val="CC7832"/>
                </a:solidFill>
                <a:latin typeface="JetBrains Mono"/>
              </a:rPr>
              <a:t> </a:t>
            </a:r>
            <a:r>
              <a:rPr lang="de-DE" altLang="de-DE" sz="2800" dirty="0" err="1">
                <a:solidFill>
                  <a:srgbClr val="CC7832"/>
                </a:solidFill>
                <a:latin typeface="JetBrains Mono"/>
              </a:rPr>
              <a:t>then</a:t>
            </a:r>
            <a:br>
              <a:rPr lang="de-DE" altLang="de-DE" sz="2800" dirty="0">
                <a:solidFill>
                  <a:srgbClr val="CC7832"/>
                </a:solidFill>
                <a:latin typeface="JetBrains Mono"/>
              </a:rPr>
            </a:br>
            <a:r>
              <a:rPr lang="de-DE" altLang="de-DE" sz="2800" dirty="0">
                <a:solidFill>
                  <a:srgbClr val="CC7832"/>
                </a:solidFill>
                <a:latin typeface="JetBrains Mono"/>
              </a:rPr>
              <a:t>      update </a:t>
            </a:r>
            <a:r>
              <a:rPr lang="de-DE" altLang="de-DE" sz="2800" dirty="0" err="1">
                <a:solidFill>
                  <a:srgbClr val="A9B7C6"/>
                </a:solidFill>
                <a:latin typeface="JetBrains Mono"/>
              </a:rPr>
              <a:t>sith_characters_t</a:t>
            </a:r>
            <a:r>
              <a:rPr lang="de-DE" altLang="de-DE" sz="2800" dirty="0">
                <a:solidFill>
                  <a:srgbClr val="A9B7C6"/>
                </a:solidFill>
                <a:latin typeface="JetBrains Mono"/>
              </a:rPr>
              <a:t> </a:t>
            </a:r>
            <a:r>
              <a:rPr lang="de-DE" altLang="de-DE" sz="2800" dirty="0" err="1">
                <a:solidFill>
                  <a:srgbClr val="CC7832"/>
                </a:solidFill>
                <a:latin typeface="JetBrains Mono"/>
              </a:rPr>
              <a:t>set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name</a:t>
            </a:r>
            <a:r>
              <a:rPr lang="de-DE" altLang="de-DE" sz="2800" dirty="0">
                <a:solidFill>
                  <a:srgbClr val="9876AA"/>
                </a:solidFill>
                <a:latin typeface="JetBrains Mono"/>
              </a:rPr>
              <a:t> </a:t>
            </a:r>
            <a:r>
              <a:rPr lang="de-DE" altLang="de-DE" sz="2800" dirty="0">
                <a:solidFill>
                  <a:srgbClr val="A9B7C6"/>
                </a:solidFill>
                <a:latin typeface="JetBrains Mono"/>
              </a:rPr>
              <a:t>= :</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alive</a:t>
            </a:r>
            <a:r>
              <a:rPr lang="de-DE" altLang="de-DE" sz="2800" dirty="0">
                <a:solidFill>
                  <a:srgbClr val="9876AA"/>
                </a:solidFill>
                <a:latin typeface="JetBrains Mono"/>
              </a:rPr>
              <a:t> </a:t>
            </a:r>
            <a:r>
              <a:rPr lang="de-DE" altLang="de-DE" sz="2800" dirty="0">
                <a:solidFill>
                  <a:srgbClr val="A9B7C6"/>
                </a:solidFill>
                <a:latin typeface="JetBrains Mono"/>
              </a:rPr>
              <a:t>= :</a:t>
            </a:r>
            <a:r>
              <a:rPr lang="de-DE" altLang="de-DE" sz="2800" dirty="0" err="1">
                <a:solidFill>
                  <a:srgbClr val="CC7832"/>
                </a:solidFill>
                <a:latin typeface="JetBrains Mono"/>
              </a:rPr>
              <a:t>new</a:t>
            </a:r>
            <a:r>
              <a:rPr lang="de-DE" altLang="de-DE" sz="2800" dirty="0" err="1">
                <a:solidFill>
                  <a:srgbClr val="A9B7C6"/>
                </a:solidFill>
                <a:latin typeface="JetBrains Mono"/>
              </a:rPr>
              <a:t>.</a:t>
            </a:r>
            <a:r>
              <a:rPr lang="de-DE" altLang="de-DE" sz="2800" dirty="0" err="1">
                <a:solidFill>
                  <a:srgbClr val="9876AA"/>
                </a:solidFill>
                <a:latin typeface="JetBrains Mono"/>
              </a:rPr>
              <a:t>alive</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prename</a:t>
            </a:r>
            <a:r>
              <a:rPr lang="de-DE" altLang="de-DE" sz="2800" dirty="0">
                <a:solidFill>
                  <a:srgbClr val="9876AA"/>
                </a:solidFill>
                <a:latin typeface="JetBrains Mono"/>
              </a:rPr>
              <a:t> </a:t>
            </a:r>
            <a:r>
              <a:rPr lang="de-DE" altLang="de-DE" sz="2800" dirty="0">
                <a:solidFill>
                  <a:srgbClr val="A9B7C6"/>
                </a:solidFill>
                <a:latin typeface="JetBrains Mono"/>
              </a:rPr>
              <a:t>= </a:t>
            </a:r>
            <a:r>
              <a:rPr lang="de-DE" altLang="de-DE" sz="2800" dirty="0" err="1">
                <a:solidFill>
                  <a:srgbClr val="FFC66D"/>
                </a:solidFill>
                <a:latin typeface="JetBrains Mono"/>
              </a:rPr>
              <a:t>trim</a:t>
            </a:r>
            <a:r>
              <a:rPr lang="de-DE" altLang="de-DE" sz="2800" dirty="0">
                <a:solidFill>
                  <a:srgbClr val="A9B7C6"/>
                </a:solidFill>
                <a:latin typeface="JetBrains Mono"/>
              </a:rPr>
              <a:t>(</a:t>
            </a:r>
            <a:r>
              <a:rPr lang="de-DE" altLang="de-DE" sz="2800" dirty="0" err="1">
                <a:solidFill>
                  <a:srgbClr val="FFC66D"/>
                </a:solidFill>
                <a:latin typeface="JetBrains Mono"/>
              </a:rPr>
              <a:t>substr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897BB"/>
                </a:solidFill>
                <a:latin typeface="JetBrains Mono"/>
              </a:rPr>
              <a:t>1</a:t>
            </a:r>
            <a:r>
              <a:rPr lang="de-DE" altLang="de-DE" sz="2800" dirty="0">
                <a:solidFill>
                  <a:srgbClr val="CC7832"/>
                </a:solidFill>
                <a:latin typeface="JetBrains Mono"/>
              </a:rPr>
              <a:t>, </a:t>
            </a:r>
            <a:r>
              <a:rPr lang="de-DE" altLang="de-DE" sz="2800" dirty="0" err="1">
                <a:solidFill>
                  <a:srgbClr val="FFC66D"/>
                </a:solidFill>
                <a:latin typeface="JetBrains Mono"/>
              </a:rPr>
              <a:t>instr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A8759"/>
                </a:solidFill>
                <a:latin typeface="JetBrains Mono"/>
              </a:rPr>
              <a:t>' '</a:t>
            </a:r>
            <a:r>
              <a:rPr lang="de-DE" altLang="de-DE" sz="2800" dirty="0">
                <a:solidFill>
                  <a:srgbClr val="A9B7C6"/>
                </a:solidFill>
                <a:latin typeface="JetBrains Mono"/>
              </a:rPr>
              <a:t>)))</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surname</a:t>
            </a:r>
            <a:r>
              <a:rPr lang="de-DE" altLang="de-DE" sz="2800" dirty="0">
                <a:solidFill>
                  <a:srgbClr val="9876AA"/>
                </a:solidFill>
                <a:latin typeface="JetBrains Mono"/>
              </a:rPr>
              <a:t> </a:t>
            </a:r>
            <a:r>
              <a:rPr lang="de-DE" altLang="de-DE" sz="2800" dirty="0">
                <a:solidFill>
                  <a:srgbClr val="A9B7C6"/>
                </a:solidFill>
                <a:latin typeface="JetBrains Mono"/>
              </a:rPr>
              <a:t>= </a:t>
            </a:r>
            <a:r>
              <a:rPr lang="de-DE" altLang="de-DE" sz="2800" dirty="0" err="1">
                <a:solidFill>
                  <a:srgbClr val="FFC66D"/>
                </a:solidFill>
                <a:latin typeface="JetBrains Mono"/>
              </a:rPr>
              <a:t>trim</a:t>
            </a:r>
            <a:r>
              <a:rPr lang="de-DE" altLang="de-DE" sz="2800" dirty="0">
                <a:solidFill>
                  <a:srgbClr val="A9B7C6"/>
                </a:solidFill>
                <a:latin typeface="JetBrains Mono"/>
              </a:rPr>
              <a:t>(</a:t>
            </a:r>
            <a:r>
              <a:rPr lang="de-DE" altLang="de-DE" sz="2800" dirty="0" err="1">
                <a:solidFill>
                  <a:srgbClr val="FFC66D"/>
                </a:solidFill>
                <a:latin typeface="JetBrains Mono"/>
              </a:rPr>
              <a:t>substr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err="1">
                <a:solidFill>
                  <a:srgbClr val="FFC66D"/>
                </a:solidFill>
                <a:latin typeface="JetBrains Mono"/>
              </a:rPr>
              <a:t>instr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A8759"/>
                </a:solidFill>
                <a:latin typeface="JetBrains Mono"/>
              </a:rPr>
              <a:t>' '</a:t>
            </a:r>
            <a:r>
              <a:rPr lang="de-DE" altLang="de-DE" sz="2800" dirty="0">
                <a:solidFill>
                  <a:srgbClr val="A9B7C6"/>
                </a:solidFill>
                <a:latin typeface="JetBrains Mono"/>
              </a:rPr>
              <a:t>)))</a:t>
            </a:r>
            <a:br>
              <a:rPr lang="de-DE" altLang="de-DE" sz="2800" dirty="0">
                <a:solidFill>
                  <a:srgbClr val="A9B7C6"/>
                </a:solidFill>
                <a:latin typeface="JetBrains Mono"/>
              </a:rPr>
            </a:br>
            <a:r>
              <a:rPr lang="de-DE" altLang="de-DE" sz="2800" dirty="0">
                <a:solidFill>
                  <a:srgbClr val="A9B7C6"/>
                </a:solidFill>
                <a:latin typeface="JetBrains Mono"/>
              </a:rPr>
              <a:t>      </a:t>
            </a:r>
            <a:r>
              <a:rPr lang="de-DE" altLang="de-DE" sz="2800" dirty="0" err="1">
                <a:solidFill>
                  <a:srgbClr val="CC7832"/>
                </a:solidFill>
                <a:latin typeface="JetBrains Mono"/>
              </a:rPr>
              <a:t>where</a:t>
            </a:r>
            <a:r>
              <a:rPr lang="de-DE" altLang="de-DE" sz="2800" dirty="0">
                <a:solidFill>
                  <a:srgbClr val="CC7832"/>
                </a:solidFill>
                <a:latin typeface="JetBrains Mono"/>
              </a:rPr>
              <a:t> </a:t>
            </a:r>
            <a:r>
              <a:rPr lang="de-DE" altLang="de-DE" sz="2800" dirty="0" err="1">
                <a:solidFill>
                  <a:srgbClr val="9876AA"/>
                </a:solidFill>
                <a:latin typeface="JetBrains Mono"/>
              </a:rPr>
              <a:t>id</a:t>
            </a:r>
            <a:r>
              <a:rPr lang="de-DE" altLang="de-DE" sz="2800" dirty="0">
                <a:solidFill>
                  <a:srgbClr val="9876AA"/>
                </a:solidFill>
                <a:latin typeface="JetBrains Mono"/>
              </a:rPr>
              <a:t> </a:t>
            </a:r>
            <a:r>
              <a:rPr lang="de-DE" altLang="de-DE" sz="2800" dirty="0">
                <a:solidFill>
                  <a:srgbClr val="A9B7C6"/>
                </a:solidFill>
                <a:latin typeface="JetBrains Mono"/>
              </a:rPr>
              <a:t>= :</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id</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end </a:t>
            </a:r>
            <a:r>
              <a:rPr lang="de-DE" altLang="de-DE" sz="2800" dirty="0" err="1">
                <a:solidFill>
                  <a:srgbClr val="CC7832"/>
                </a:solidFill>
                <a:latin typeface="JetBrains Mono"/>
              </a:rPr>
              <a:t>if</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end;</a:t>
            </a:r>
            <a:br>
              <a:rPr lang="de-DE" altLang="de-DE" sz="2800" dirty="0">
                <a:solidFill>
                  <a:srgbClr val="CC7832"/>
                </a:solidFill>
                <a:latin typeface="JetBrains Mono"/>
              </a:rPr>
            </a:br>
            <a:r>
              <a:rPr lang="de-DE" altLang="de-DE" sz="2800" dirty="0">
                <a:solidFill>
                  <a:srgbClr val="A9B7C6"/>
                </a:solidFill>
                <a:latin typeface="JetBrains Mono"/>
              </a:rPr>
              <a:t>/</a:t>
            </a:r>
            <a:endParaRPr lang="de-DE" altLang="de-DE" sz="2800" dirty="0">
              <a:latin typeface="Arial" panose="020B0604020202020204" pitchFamily="34" charset="0"/>
            </a:endParaRPr>
          </a:p>
        </p:txBody>
      </p:sp>
    </p:spTree>
    <p:extLst>
      <p:ext uri="{BB962C8B-B14F-4D97-AF65-F5344CB8AC3E}">
        <p14:creationId xmlns:p14="http://schemas.microsoft.com/office/powerpoint/2010/main" val="378164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51DB6-AC33-4C40-BEC1-4E8EE5F72D0A}"/>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Schritt 3: </a:t>
            </a:r>
            <a:r>
              <a:rPr lang="de-DE" sz="3600" dirty="0" err="1">
                <a:solidFill>
                  <a:srgbClr val="FFFF00"/>
                </a:solidFill>
                <a:latin typeface="Franklin Gothic Demi Cond" panose="020B0706030402020204" pitchFamily="34" charset="0"/>
                <a:cs typeface="Biome" panose="020B0503030204020804" pitchFamily="34" charset="0"/>
              </a:rPr>
              <a:t>Constraints</a:t>
            </a:r>
            <a:endParaRPr lang="de-DE" sz="3600" dirty="0">
              <a:solidFill>
                <a:srgbClr val="FFFF00"/>
              </a:solidFill>
              <a:latin typeface="Franklin Gothic Demi Cond" panose="020B0706030402020204" pitchFamily="34" charset="0"/>
              <a:cs typeface="Biome" panose="020B0503030204020804" pitchFamily="34" charset="0"/>
            </a:endParaRPr>
          </a:p>
        </p:txBody>
      </p:sp>
      <p:sp>
        <p:nvSpPr>
          <p:cNvPr id="3" name="Rectangle 1">
            <a:extLst>
              <a:ext uri="{FF2B5EF4-FFF2-40B4-BE49-F238E27FC236}">
                <a16:creationId xmlns:a16="http://schemas.microsoft.com/office/drawing/2014/main" id="{4AA54A6D-B5F5-487E-9D64-9D89665072E8}"/>
              </a:ext>
            </a:extLst>
          </p:cNvPr>
          <p:cNvSpPr>
            <a:spLocks noChangeArrowheads="1"/>
          </p:cNvSpPr>
          <p:nvPr/>
        </p:nvSpPr>
        <p:spPr bwMode="auto">
          <a:xfrm>
            <a:off x="1591112" y="1700507"/>
            <a:ext cx="9009776"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de-DE" altLang="de-DE" sz="2800" dirty="0">
                <a:solidFill>
                  <a:srgbClr val="CC7832"/>
                </a:solidFill>
                <a:latin typeface="JetBrains Mono"/>
              </a:rPr>
              <a:t>alter </a:t>
            </a:r>
            <a:r>
              <a:rPr lang="de-DE" altLang="de-DE" sz="2800" dirty="0" err="1">
                <a:solidFill>
                  <a:srgbClr val="CC7832"/>
                </a:solidFill>
                <a:latin typeface="JetBrains Mono"/>
              </a:rPr>
              <a:t>table</a:t>
            </a:r>
            <a:r>
              <a:rPr lang="de-DE" altLang="de-DE" sz="2800" dirty="0">
                <a:solidFill>
                  <a:srgbClr val="CC7832"/>
                </a:solidFill>
                <a:latin typeface="JetBrains Mono"/>
              </a:rPr>
              <a:t> </a:t>
            </a:r>
            <a:r>
              <a:rPr lang="de-DE" altLang="de-DE" sz="2800" dirty="0" err="1">
                <a:solidFill>
                  <a:srgbClr val="A9B7C6"/>
                </a:solidFill>
                <a:latin typeface="JetBrains Mono"/>
              </a:rPr>
              <a:t>sith_characters_t</a:t>
            </a:r>
            <a:br>
              <a:rPr lang="de-DE" altLang="de-DE" sz="2800" dirty="0">
                <a:solidFill>
                  <a:srgbClr val="A9B7C6"/>
                </a:solidFill>
                <a:latin typeface="JetBrains Mono"/>
              </a:rPr>
            </a:br>
            <a:r>
              <a:rPr lang="de-DE" altLang="de-DE" sz="2800" dirty="0">
                <a:solidFill>
                  <a:srgbClr val="A9B7C6"/>
                </a:solidFill>
                <a:latin typeface="JetBrains Mono"/>
              </a:rPr>
              <a:t>  </a:t>
            </a:r>
            <a:r>
              <a:rPr lang="de-DE" altLang="de-DE" sz="2800" dirty="0" err="1">
                <a:solidFill>
                  <a:srgbClr val="CC7832"/>
                </a:solidFill>
                <a:latin typeface="JetBrains Mono"/>
              </a:rPr>
              <a:t>modify</a:t>
            </a:r>
            <a:r>
              <a:rPr lang="de-DE" altLang="de-DE" sz="2800" dirty="0">
                <a:solidFill>
                  <a:srgbClr val="CC7832"/>
                </a:solidFill>
                <a:latin typeface="JetBrains Mono"/>
              </a:rPr>
              <a:t> </a:t>
            </a:r>
            <a:r>
              <a:rPr lang="de-DE" altLang="de-DE" sz="2800" dirty="0" err="1">
                <a:solidFill>
                  <a:srgbClr val="9876AA"/>
                </a:solidFill>
                <a:latin typeface="JetBrains Mono"/>
              </a:rPr>
              <a:t>prename</a:t>
            </a:r>
            <a:r>
              <a:rPr lang="de-DE" altLang="de-DE" sz="2800" dirty="0">
                <a:solidFill>
                  <a:srgbClr val="9876AA"/>
                </a:solidFill>
                <a:latin typeface="JetBrains Mono"/>
              </a:rPr>
              <a:t> </a:t>
            </a:r>
            <a:r>
              <a:rPr lang="de-DE" altLang="de-DE" sz="2800" dirty="0">
                <a:solidFill>
                  <a:srgbClr val="CC7832"/>
                </a:solidFill>
                <a:latin typeface="JetBrains Mono"/>
              </a:rPr>
              <a:t>not null</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CC7832"/>
                </a:solidFill>
                <a:latin typeface="JetBrains Mono"/>
              </a:rPr>
              <a:t>modify</a:t>
            </a:r>
            <a:r>
              <a:rPr lang="de-DE" altLang="de-DE" sz="2800" dirty="0">
                <a:solidFill>
                  <a:srgbClr val="CC7832"/>
                </a:solidFill>
                <a:latin typeface="JetBrains Mono"/>
              </a:rPr>
              <a:t> </a:t>
            </a:r>
            <a:r>
              <a:rPr lang="de-DE" altLang="de-DE" sz="2800" dirty="0" err="1">
                <a:solidFill>
                  <a:srgbClr val="9876AA"/>
                </a:solidFill>
                <a:latin typeface="JetBrains Mono"/>
              </a:rPr>
              <a:t>surname</a:t>
            </a:r>
            <a:r>
              <a:rPr lang="de-DE" altLang="de-DE" sz="2800" dirty="0">
                <a:solidFill>
                  <a:srgbClr val="9876AA"/>
                </a:solidFill>
                <a:latin typeface="JetBrains Mono"/>
              </a:rPr>
              <a:t> </a:t>
            </a:r>
            <a:r>
              <a:rPr lang="de-DE" altLang="de-DE" sz="2800" dirty="0">
                <a:solidFill>
                  <a:srgbClr val="CC7832"/>
                </a:solidFill>
                <a:latin typeface="JetBrains Mono"/>
              </a:rPr>
              <a:t>not null;</a:t>
            </a:r>
            <a:endParaRPr lang="de-DE" altLang="de-DE" sz="5400" dirty="0">
              <a:latin typeface="Arial" panose="020B0604020202020204" pitchFamily="34" charset="0"/>
            </a:endParaRPr>
          </a:p>
        </p:txBody>
      </p:sp>
      <p:sp>
        <p:nvSpPr>
          <p:cNvPr id="5" name="Rectangle 2">
            <a:extLst>
              <a:ext uri="{FF2B5EF4-FFF2-40B4-BE49-F238E27FC236}">
                <a16:creationId xmlns:a16="http://schemas.microsoft.com/office/drawing/2014/main" id="{9FF3474E-DB0F-43F9-AA43-8990FE51A31C}"/>
              </a:ext>
            </a:extLst>
          </p:cNvPr>
          <p:cNvSpPr>
            <a:spLocks noChangeArrowheads="1"/>
          </p:cNvSpPr>
          <p:nvPr/>
        </p:nvSpPr>
        <p:spPr bwMode="auto">
          <a:xfrm>
            <a:off x="1591112" y="3709267"/>
            <a:ext cx="9009776" cy="138499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800" b="0" i="0" u="none" strike="noStrike" cap="none" normalizeH="0" baseline="0">
                <a:ln>
                  <a:noFill/>
                </a:ln>
                <a:solidFill>
                  <a:srgbClr val="CC7832"/>
                </a:solidFill>
                <a:effectLst/>
                <a:latin typeface="JetBrains Mono"/>
              </a:rPr>
              <a:t>alter table </a:t>
            </a:r>
            <a:r>
              <a:rPr kumimoji="0" lang="de-DE" altLang="de-DE" sz="2800" b="0" i="0" u="none" strike="noStrike" cap="none" normalizeH="0" baseline="0">
                <a:ln>
                  <a:noFill/>
                </a:ln>
                <a:solidFill>
                  <a:srgbClr val="A9B7C6"/>
                </a:solidFill>
                <a:effectLst/>
                <a:latin typeface="JetBrains Mono"/>
              </a:rPr>
              <a:t>sith_characters_t</a:t>
            </a:r>
            <a:br>
              <a:rPr kumimoji="0" lang="de-DE" altLang="de-DE" sz="2800" b="0" i="0" u="none" strike="noStrike" cap="none" normalizeH="0" baseline="0">
                <a:ln>
                  <a:noFill/>
                </a:ln>
                <a:solidFill>
                  <a:srgbClr val="A9B7C6"/>
                </a:solidFill>
                <a:effectLst/>
                <a:latin typeface="JetBrains Mono"/>
              </a:rPr>
            </a:br>
            <a:r>
              <a:rPr kumimoji="0" lang="de-DE" altLang="de-DE" sz="2800" b="0" i="0" u="none" strike="noStrike" cap="none" normalizeH="0" baseline="0">
                <a:ln>
                  <a:noFill/>
                </a:ln>
                <a:solidFill>
                  <a:srgbClr val="A9B7C6"/>
                </a:solidFill>
                <a:effectLst/>
                <a:latin typeface="JetBrains Mono"/>
              </a:rPr>
              <a:t>  </a:t>
            </a:r>
            <a:r>
              <a:rPr kumimoji="0" lang="de-DE" altLang="de-DE" sz="2800" b="0" i="0" u="none" strike="noStrike" cap="none" normalizeH="0" baseline="0">
                <a:ln>
                  <a:noFill/>
                </a:ln>
                <a:solidFill>
                  <a:srgbClr val="CC7832"/>
                </a:solidFill>
                <a:effectLst/>
                <a:latin typeface="JetBrains Mono"/>
              </a:rPr>
              <a:t>add constraint </a:t>
            </a:r>
            <a:r>
              <a:rPr kumimoji="0" lang="de-DE" altLang="de-DE" sz="2800" b="0" i="0" u="none" strike="noStrike" cap="none" normalizeH="0" baseline="0">
                <a:ln>
                  <a:noFill/>
                </a:ln>
                <a:solidFill>
                  <a:srgbClr val="A9B7C6"/>
                </a:solidFill>
                <a:effectLst/>
                <a:latin typeface="JetBrains Mono"/>
              </a:rPr>
              <a:t>sith_characters_uq_pre_surname</a:t>
            </a:r>
            <a:br>
              <a:rPr kumimoji="0" lang="de-DE" altLang="de-DE" sz="2800" b="0" i="0" u="none" strike="noStrike" cap="none" normalizeH="0" baseline="0">
                <a:ln>
                  <a:noFill/>
                </a:ln>
                <a:solidFill>
                  <a:srgbClr val="A9B7C6"/>
                </a:solidFill>
                <a:effectLst/>
                <a:latin typeface="JetBrains Mono"/>
              </a:rPr>
            </a:br>
            <a:r>
              <a:rPr kumimoji="0" lang="de-DE" altLang="de-DE" sz="2800" b="0" i="0" u="none" strike="noStrike" cap="none" normalizeH="0" baseline="0">
                <a:ln>
                  <a:noFill/>
                </a:ln>
                <a:solidFill>
                  <a:srgbClr val="A9B7C6"/>
                </a:solidFill>
                <a:effectLst/>
                <a:latin typeface="JetBrains Mono"/>
              </a:rPr>
              <a:t>    </a:t>
            </a:r>
            <a:r>
              <a:rPr kumimoji="0" lang="de-DE" altLang="de-DE" sz="2800" b="0" i="0" u="none" strike="noStrike" cap="none" normalizeH="0" baseline="0">
                <a:ln>
                  <a:noFill/>
                </a:ln>
                <a:solidFill>
                  <a:srgbClr val="CC7832"/>
                </a:solidFill>
                <a:effectLst/>
                <a:latin typeface="JetBrains Mono"/>
              </a:rPr>
              <a:t>unique </a:t>
            </a:r>
            <a:r>
              <a:rPr kumimoji="0" lang="de-DE" altLang="de-DE" sz="2800" b="0" i="0" u="none" strike="noStrike" cap="none" normalizeH="0" baseline="0">
                <a:ln>
                  <a:noFill/>
                </a:ln>
                <a:solidFill>
                  <a:srgbClr val="A9B7C6"/>
                </a:solidFill>
                <a:effectLst/>
                <a:latin typeface="JetBrains Mono"/>
              </a:rPr>
              <a:t>(</a:t>
            </a:r>
            <a:r>
              <a:rPr kumimoji="0" lang="de-DE" altLang="de-DE" sz="2800" b="0" i="0" u="none" strike="noStrike" cap="none" normalizeH="0" baseline="0">
                <a:ln>
                  <a:noFill/>
                </a:ln>
                <a:solidFill>
                  <a:srgbClr val="9876AA"/>
                </a:solidFill>
                <a:effectLst/>
                <a:latin typeface="JetBrains Mono"/>
              </a:rPr>
              <a:t>prename</a:t>
            </a:r>
            <a:r>
              <a:rPr kumimoji="0" lang="de-DE" altLang="de-DE" sz="2800" b="0" i="0" u="none" strike="noStrike" cap="none" normalizeH="0" baseline="0">
                <a:ln>
                  <a:noFill/>
                </a:ln>
                <a:solidFill>
                  <a:srgbClr val="CC7832"/>
                </a:solidFill>
                <a:effectLst/>
                <a:latin typeface="JetBrains Mono"/>
              </a:rPr>
              <a:t>, </a:t>
            </a:r>
            <a:r>
              <a:rPr kumimoji="0" lang="de-DE" altLang="de-DE" sz="2800" b="0" i="0" u="none" strike="noStrike" cap="none" normalizeH="0" baseline="0">
                <a:ln>
                  <a:noFill/>
                </a:ln>
                <a:solidFill>
                  <a:srgbClr val="9876AA"/>
                </a:solidFill>
                <a:effectLst/>
                <a:latin typeface="JetBrains Mono"/>
              </a:rPr>
              <a:t>surname</a:t>
            </a:r>
            <a:r>
              <a:rPr kumimoji="0" lang="de-DE" altLang="de-DE" sz="2800" b="0" i="0" u="none" strike="noStrike" cap="none" normalizeH="0" baseline="0">
                <a:ln>
                  <a:noFill/>
                </a:ln>
                <a:solidFill>
                  <a:srgbClr val="A9B7C6"/>
                </a:solidFill>
                <a:effectLst/>
                <a:latin typeface="JetBrains Mono"/>
              </a:rPr>
              <a:t>)</a:t>
            </a:r>
            <a:r>
              <a:rPr kumimoji="0" lang="de-DE" altLang="de-DE" sz="2800" b="0" i="0" u="none" strike="noStrike" cap="none" normalizeH="0" baseline="0">
                <a:ln>
                  <a:noFill/>
                </a:ln>
                <a:solidFill>
                  <a:srgbClr val="CC7832"/>
                </a:solidFill>
                <a:effectLst/>
                <a:latin typeface="JetBrains Mono"/>
              </a:rPr>
              <a:t>;</a:t>
            </a:r>
            <a:endParaRPr kumimoji="0" lang="de-DE" altLang="de-DE"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11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51DB6-AC33-4C40-BEC1-4E8EE5F72D0A}"/>
              </a:ext>
            </a:extLst>
          </p:cNvPr>
          <p:cNvSpPr>
            <a:spLocks noGrp="1"/>
          </p:cNvSpPr>
          <p:nvPr>
            <p:ph type="title"/>
          </p:nvPr>
        </p:nvSpPr>
        <p:spPr>
          <a:xfrm>
            <a:off x="304800" y="346076"/>
            <a:ext cx="11009376"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Schritt 4.1: View: Name aus </a:t>
            </a:r>
            <a:r>
              <a:rPr lang="de-DE" sz="3600" dirty="0" err="1">
                <a:solidFill>
                  <a:srgbClr val="FFFF00"/>
                </a:solidFill>
                <a:latin typeface="Franklin Gothic Demi Cond" panose="020B0706030402020204" pitchFamily="34" charset="0"/>
                <a:cs typeface="Biome" panose="020B0503030204020804" pitchFamily="34" charset="0"/>
              </a:rPr>
              <a:t>prename</a:t>
            </a:r>
            <a:r>
              <a:rPr lang="de-DE" sz="3600" dirty="0">
                <a:solidFill>
                  <a:srgbClr val="FFFF00"/>
                </a:solidFill>
                <a:latin typeface="Franklin Gothic Demi Cond" panose="020B0706030402020204" pitchFamily="34" charset="0"/>
                <a:cs typeface="Biome" panose="020B0503030204020804" pitchFamily="34" charset="0"/>
              </a:rPr>
              <a:t> + </a:t>
            </a:r>
            <a:r>
              <a:rPr lang="de-DE" sz="3600" dirty="0" err="1">
                <a:solidFill>
                  <a:srgbClr val="FFFF00"/>
                </a:solidFill>
                <a:latin typeface="Franklin Gothic Demi Cond" panose="020B0706030402020204" pitchFamily="34" charset="0"/>
                <a:cs typeface="Biome" panose="020B0503030204020804" pitchFamily="34" charset="0"/>
              </a:rPr>
              <a:t>surname</a:t>
            </a:r>
            <a:r>
              <a:rPr lang="de-DE" sz="3600" dirty="0">
                <a:solidFill>
                  <a:srgbClr val="FFFF00"/>
                </a:solidFill>
                <a:latin typeface="Franklin Gothic Demi Cond" panose="020B0706030402020204" pitchFamily="34" charset="0"/>
                <a:cs typeface="Biome" panose="020B0503030204020804" pitchFamily="34" charset="0"/>
              </a:rPr>
              <a:t> kombinieren</a:t>
            </a:r>
          </a:p>
        </p:txBody>
      </p:sp>
      <p:sp>
        <p:nvSpPr>
          <p:cNvPr id="3" name="Rectangle 1">
            <a:extLst>
              <a:ext uri="{FF2B5EF4-FFF2-40B4-BE49-F238E27FC236}">
                <a16:creationId xmlns:a16="http://schemas.microsoft.com/office/drawing/2014/main" id="{4AA54A6D-B5F5-487E-9D64-9D89665072E8}"/>
              </a:ext>
            </a:extLst>
          </p:cNvPr>
          <p:cNvSpPr>
            <a:spLocks noChangeArrowheads="1"/>
          </p:cNvSpPr>
          <p:nvPr/>
        </p:nvSpPr>
        <p:spPr bwMode="auto">
          <a:xfrm>
            <a:off x="1591112" y="2090172"/>
            <a:ext cx="9009776" cy="267765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de-DE" altLang="de-DE" sz="2800" dirty="0" err="1">
                <a:solidFill>
                  <a:srgbClr val="CC7832"/>
                </a:solidFill>
                <a:latin typeface="JetBrains Mono"/>
              </a:rPr>
              <a:t>create</a:t>
            </a:r>
            <a:r>
              <a:rPr lang="de-DE" altLang="de-DE" sz="2800" dirty="0">
                <a:solidFill>
                  <a:srgbClr val="CC7832"/>
                </a:solidFill>
                <a:latin typeface="JetBrains Mono"/>
              </a:rPr>
              <a:t> </a:t>
            </a:r>
            <a:r>
              <a:rPr lang="de-DE" altLang="de-DE" sz="2800" dirty="0" err="1">
                <a:solidFill>
                  <a:srgbClr val="CC7832"/>
                </a:solidFill>
                <a:latin typeface="JetBrains Mono"/>
              </a:rPr>
              <a:t>or</a:t>
            </a:r>
            <a:r>
              <a:rPr lang="de-DE" altLang="de-DE" sz="2800" dirty="0">
                <a:solidFill>
                  <a:srgbClr val="CC7832"/>
                </a:solidFill>
                <a:latin typeface="JetBrains Mono"/>
              </a:rPr>
              <a:t> </a:t>
            </a:r>
            <a:r>
              <a:rPr lang="de-DE" altLang="de-DE" sz="2800" dirty="0" err="1">
                <a:solidFill>
                  <a:srgbClr val="CC7832"/>
                </a:solidFill>
                <a:latin typeface="JetBrains Mono"/>
              </a:rPr>
              <a:t>replace</a:t>
            </a:r>
            <a:r>
              <a:rPr lang="de-DE" altLang="de-DE" sz="2800" dirty="0">
                <a:solidFill>
                  <a:srgbClr val="CC7832"/>
                </a:solidFill>
                <a:latin typeface="JetBrains Mono"/>
              </a:rPr>
              <a:t> </a:t>
            </a:r>
            <a:r>
              <a:rPr lang="de-DE" altLang="de-DE" sz="2800" dirty="0" err="1">
                <a:solidFill>
                  <a:srgbClr val="CC7832"/>
                </a:solidFill>
                <a:latin typeface="JetBrains Mono"/>
              </a:rPr>
              <a:t>view</a:t>
            </a:r>
            <a:r>
              <a:rPr lang="de-DE" altLang="de-DE" sz="2800" dirty="0">
                <a:solidFill>
                  <a:srgbClr val="CC7832"/>
                </a:solidFill>
                <a:latin typeface="JetBrains Mono"/>
              </a:rPr>
              <a:t> </a:t>
            </a:r>
            <a:r>
              <a:rPr lang="de-DE" altLang="de-DE" sz="2800" dirty="0" err="1">
                <a:solidFill>
                  <a:srgbClr val="A9B7C6"/>
                </a:solidFill>
                <a:latin typeface="JetBrains Mono"/>
              </a:rPr>
              <a:t>sith_persons</a:t>
            </a:r>
            <a:r>
              <a:rPr lang="de-DE" altLang="de-DE" sz="2800" dirty="0">
                <a:solidFill>
                  <a:srgbClr val="A9B7C6"/>
                </a:solidFill>
                <a:latin typeface="JetBrains Mono"/>
              </a:rPr>
              <a:t> </a:t>
            </a:r>
            <a:r>
              <a:rPr lang="de-DE" altLang="de-DE" sz="2800" dirty="0" err="1">
                <a:solidFill>
                  <a:srgbClr val="CC7832"/>
                </a:solidFill>
                <a:latin typeface="JetBrains Mono"/>
              </a:rPr>
              <a:t>as</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CC7832"/>
                </a:solidFill>
                <a:latin typeface="JetBrains Mono"/>
              </a:rPr>
              <a:t>select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id</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prename</a:t>
            </a:r>
            <a:r>
              <a:rPr lang="de-DE" altLang="de-DE" sz="2800" dirty="0">
                <a:solidFill>
                  <a:srgbClr val="9876AA"/>
                </a:solidFill>
                <a:latin typeface="JetBrains Mono"/>
              </a:rPr>
              <a:t> </a:t>
            </a:r>
            <a:r>
              <a:rPr lang="de-DE" altLang="de-DE" sz="2800" dirty="0">
                <a:solidFill>
                  <a:srgbClr val="A9B7C6"/>
                </a:solidFill>
                <a:latin typeface="JetBrains Mono"/>
              </a:rPr>
              <a:t>|| </a:t>
            </a:r>
            <a:r>
              <a:rPr lang="de-DE" altLang="de-DE" sz="2800" dirty="0">
                <a:solidFill>
                  <a:srgbClr val="6A8759"/>
                </a:solidFill>
                <a:latin typeface="JetBrains Mono"/>
              </a:rPr>
              <a:t>' ' </a:t>
            </a:r>
            <a:r>
              <a:rPr lang="de-DE" altLang="de-DE" sz="2800" dirty="0">
                <a:solidFill>
                  <a:srgbClr val="A9B7C6"/>
                </a:solidFill>
                <a:latin typeface="JetBrains Mono"/>
              </a:rPr>
              <a:t>|| </a:t>
            </a:r>
            <a:r>
              <a:rPr lang="de-DE" altLang="de-DE" sz="2800" dirty="0" err="1">
                <a:solidFill>
                  <a:srgbClr val="9876AA"/>
                </a:solidFill>
                <a:latin typeface="JetBrains Mono"/>
              </a:rPr>
              <a:t>surname</a:t>
            </a:r>
            <a:r>
              <a:rPr lang="de-DE" altLang="de-DE" sz="2800" dirty="0">
                <a:solidFill>
                  <a:srgbClr val="9876AA"/>
                </a:solidFill>
                <a:latin typeface="JetBrains Mono"/>
              </a:rPr>
              <a:t> </a:t>
            </a:r>
            <a:r>
              <a:rPr lang="de-DE" altLang="de-DE" sz="2800" dirty="0" err="1">
                <a:solidFill>
                  <a:srgbClr val="CC7832"/>
                </a:solidFill>
                <a:latin typeface="JetBrains Mono"/>
              </a:rPr>
              <a:t>as</a:t>
            </a:r>
            <a:r>
              <a:rPr lang="de-DE" altLang="de-DE" sz="2800" dirty="0">
                <a:solidFill>
                  <a:srgbClr val="CC7832"/>
                </a:solidFill>
                <a:latin typeface="JetBrains Mono"/>
              </a:rPr>
              <a:t> </a:t>
            </a:r>
            <a:r>
              <a:rPr lang="de-DE" altLang="de-DE" sz="2800" dirty="0" err="1">
                <a:solidFill>
                  <a:srgbClr val="CC7832"/>
                </a:solidFill>
                <a:latin typeface="JetBrains Mono"/>
              </a:rPr>
              <a:t>name</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9876AA"/>
                </a:solidFill>
                <a:latin typeface="JetBrains Mono"/>
              </a:rPr>
              <a:t>alive</a:t>
            </a:r>
            <a:br>
              <a:rPr lang="de-DE" altLang="de-DE" sz="2800" dirty="0">
                <a:solidFill>
                  <a:srgbClr val="9876AA"/>
                </a:solidFill>
                <a:latin typeface="JetBrains Mono"/>
              </a:rPr>
            </a:br>
            <a:r>
              <a:rPr lang="de-DE" altLang="de-DE" sz="2800" dirty="0">
                <a:solidFill>
                  <a:srgbClr val="9876AA"/>
                </a:solidFill>
                <a:latin typeface="JetBrains Mono"/>
              </a:rPr>
              <a:t>    </a:t>
            </a:r>
            <a:r>
              <a:rPr lang="de-DE" altLang="de-DE" sz="2800" dirty="0" err="1">
                <a:solidFill>
                  <a:srgbClr val="CC7832"/>
                </a:solidFill>
                <a:latin typeface="JetBrains Mono"/>
              </a:rPr>
              <a:t>from</a:t>
            </a:r>
            <a:r>
              <a:rPr lang="de-DE" altLang="de-DE" sz="2800" dirty="0">
                <a:solidFill>
                  <a:srgbClr val="CC7832"/>
                </a:solidFill>
                <a:latin typeface="JetBrains Mono"/>
              </a:rPr>
              <a:t> </a:t>
            </a:r>
            <a:r>
              <a:rPr lang="de-DE" altLang="de-DE" sz="2800" dirty="0" err="1">
                <a:solidFill>
                  <a:srgbClr val="A9B7C6"/>
                </a:solidFill>
                <a:latin typeface="JetBrains Mono"/>
              </a:rPr>
              <a:t>sith_characters_t</a:t>
            </a:r>
            <a:r>
              <a:rPr lang="de-DE" altLang="de-DE" sz="2800" dirty="0">
                <a:solidFill>
                  <a:srgbClr val="CC7832"/>
                </a:solidFill>
                <a:latin typeface="JetBrains Mono"/>
              </a:rPr>
              <a:t>;</a:t>
            </a:r>
            <a:endParaRPr lang="de-DE" altLang="de-DE" sz="5400" dirty="0">
              <a:latin typeface="Arial" panose="020B0604020202020204" pitchFamily="34" charset="0"/>
            </a:endParaRPr>
          </a:p>
        </p:txBody>
      </p:sp>
    </p:spTree>
    <p:extLst>
      <p:ext uri="{BB962C8B-B14F-4D97-AF65-F5344CB8AC3E}">
        <p14:creationId xmlns:p14="http://schemas.microsoft.com/office/powerpoint/2010/main" val="290019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51DB6-AC33-4C40-BEC1-4E8EE5F72D0A}"/>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Schritt 4.2: Trigger: </a:t>
            </a:r>
            <a:r>
              <a:rPr lang="de-DE" sz="3600" dirty="0" err="1">
                <a:solidFill>
                  <a:srgbClr val="FFFF00"/>
                </a:solidFill>
                <a:latin typeface="Franklin Gothic Demi Cond" panose="020B0706030402020204" pitchFamily="34" charset="0"/>
                <a:cs typeface="Biome" panose="020B0503030204020804" pitchFamily="34" charset="0"/>
              </a:rPr>
              <a:t>Prename</a:t>
            </a:r>
            <a:r>
              <a:rPr lang="de-DE" sz="3600" dirty="0">
                <a:solidFill>
                  <a:srgbClr val="FFFF00"/>
                </a:solidFill>
                <a:latin typeface="Franklin Gothic Demi Cond" panose="020B0706030402020204" pitchFamily="34" charset="0"/>
                <a:cs typeface="Biome" panose="020B0503030204020804" pitchFamily="34" charset="0"/>
              </a:rPr>
              <a:t> + </a:t>
            </a:r>
            <a:r>
              <a:rPr lang="de-DE" sz="3600" dirty="0" err="1">
                <a:solidFill>
                  <a:srgbClr val="FFFF00"/>
                </a:solidFill>
                <a:latin typeface="Franklin Gothic Demi Cond" panose="020B0706030402020204" pitchFamily="34" charset="0"/>
                <a:cs typeface="Biome" panose="020B0503030204020804" pitchFamily="34" charset="0"/>
              </a:rPr>
              <a:t>surname</a:t>
            </a:r>
            <a:r>
              <a:rPr lang="de-DE" sz="3600" dirty="0">
                <a:solidFill>
                  <a:srgbClr val="FFFF00"/>
                </a:solidFill>
                <a:latin typeface="Franklin Gothic Demi Cond" panose="020B0706030402020204" pitchFamily="34" charset="0"/>
                <a:cs typeface="Biome" panose="020B0503030204020804" pitchFamily="34" charset="0"/>
              </a:rPr>
              <a:t> aus Name splitten</a:t>
            </a:r>
          </a:p>
        </p:txBody>
      </p:sp>
      <p:sp>
        <p:nvSpPr>
          <p:cNvPr id="3" name="Rectangle 1">
            <a:extLst>
              <a:ext uri="{FF2B5EF4-FFF2-40B4-BE49-F238E27FC236}">
                <a16:creationId xmlns:a16="http://schemas.microsoft.com/office/drawing/2014/main" id="{4AA54A6D-B5F5-487E-9D64-9D89665072E8}"/>
              </a:ext>
            </a:extLst>
          </p:cNvPr>
          <p:cNvSpPr>
            <a:spLocks noChangeArrowheads="1"/>
          </p:cNvSpPr>
          <p:nvPr/>
        </p:nvSpPr>
        <p:spPr bwMode="auto">
          <a:xfrm>
            <a:off x="899652" y="1248945"/>
            <a:ext cx="10392696" cy="52629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de-DE" altLang="de-DE" sz="2800" dirty="0" err="1">
                <a:solidFill>
                  <a:srgbClr val="CC7832"/>
                </a:solidFill>
                <a:latin typeface="JetBrains Mono"/>
              </a:rPr>
              <a:t>create</a:t>
            </a:r>
            <a:r>
              <a:rPr lang="de-DE" altLang="de-DE" sz="2800" dirty="0">
                <a:solidFill>
                  <a:srgbClr val="CC7832"/>
                </a:solidFill>
                <a:latin typeface="JetBrains Mono"/>
              </a:rPr>
              <a:t> </a:t>
            </a:r>
            <a:r>
              <a:rPr lang="de-DE" altLang="de-DE" sz="2800" dirty="0" err="1">
                <a:solidFill>
                  <a:srgbClr val="CC7832"/>
                </a:solidFill>
                <a:latin typeface="JetBrains Mono"/>
              </a:rPr>
              <a:t>or</a:t>
            </a:r>
            <a:r>
              <a:rPr lang="de-DE" altLang="de-DE" sz="2800" dirty="0">
                <a:solidFill>
                  <a:srgbClr val="CC7832"/>
                </a:solidFill>
                <a:latin typeface="JetBrains Mono"/>
              </a:rPr>
              <a:t> </a:t>
            </a:r>
            <a:r>
              <a:rPr lang="de-DE" altLang="de-DE" sz="2800" dirty="0" err="1">
                <a:solidFill>
                  <a:srgbClr val="CC7832"/>
                </a:solidFill>
                <a:latin typeface="JetBrains Mono"/>
              </a:rPr>
              <a:t>replace</a:t>
            </a:r>
            <a:r>
              <a:rPr lang="de-DE" altLang="de-DE" sz="2800" dirty="0">
                <a:solidFill>
                  <a:srgbClr val="CC7832"/>
                </a:solidFill>
                <a:latin typeface="JetBrains Mono"/>
              </a:rPr>
              <a:t> </a:t>
            </a:r>
            <a:r>
              <a:rPr lang="de-DE" altLang="de-DE" sz="2800" dirty="0" err="1">
                <a:solidFill>
                  <a:srgbClr val="CC7832"/>
                </a:solidFill>
                <a:latin typeface="JetBrains Mono"/>
              </a:rPr>
              <a:t>trigger</a:t>
            </a:r>
            <a:r>
              <a:rPr lang="de-DE" altLang="de-DE" sz="2800" dirty="0">
                <a:solidFill>
                  <a:srgbClr val="CC7832"/>
                </a:solidFill>
                <a:latin typeface="JetBrains Mono"/>
              </a:rPr>
              <a:t> </a:t>
            </a:r>
            <a:r>
              <a:rPr lang="de-DE" altLang="de-DE" sz="2800" dirty="0" err="1">
                <a:solidFill>
                  <a:srgbClr val="A9B7C6"/>
                </a:solidFill>
                <a:latin typeface="JetBrains Mono"/>
              </a:rPr>
              <a:t>sith_persons_trg_save</a:t>
            </a:r>
            <a:br>
              <a:rPr lang="de-DE" altLang="de-DE" sz="2800" dirty="0">
                <a:solidFill>
                  <a:srgbClr val="A9B7C6"/>
                </a:solidFill>
                <a:latin typeface="JetBrains Mono"/>
              </a:rPr>
            </a:br>
            <a:r>
              <a:rPr lang="de-DE" altLang="de-DE" sz="2800" dirty="0">
                <a:solidFill>
                  <a:srgbClr val="A9B7C6"/>
                </a:solidFill>
                <a:latin typeface="JetBrains Mono"/>
              </a:rPr>
              <a:t>  </a:t>
            </a:r>
            <a:r>
              <a:rPr lang="de-DE" altLang="de-DE" sz="2800" dirty="0" err="1">
                <a:solidFill>
                  <a:srgbClr val="CC7832"/>
                </a:solidFill>
                <a:latin typeface="JetBrains Mono"/>
              </a:rPr>
              <a:t>instead</a:t>
            </a:r>
            <a:r>
              <a:rPr lang="de-DE" altLang="de-DE" sz="2800" dirty="0">
                <a:solidFill>
                  <a:srgbClr val="CC7832"/>
                </a:solidFill>
                <a:latin typeface="JetBrains Mono"/>
              </a:rPr>
              <a:t> </a:t>
            </a:r>
            <a:r>
              <a:rPr lang="de-DE" altLang="de-DE" sz="2800" dirty="0" err="1">
                <a:solidFill>
                  <a:srgbClr val="CC7832"/>
                </a:solidFill>
                <a:latin typeface="JetBrains Mono"/>
              </a:rPr>
              <a:t>of</a:t>
            </a:r>
            <a:r>
              <a:rPr lang="de-DE" altLang="de-DE" sz="2800" dirty="0">
                <a:solidFill>
                  <a:srgbClr val="CC7832"/>
                </a:solidFill>
                <a:latin typeface="JetBrains Mono"/>
              </a:rPr>
              <a:t> </a:t>
            </a:r>
            <a:r>
              <a:rPr lang="de-DE" altLang="de-DE" sz="2800" dirty="0" err="1">
                <a:solidFill>
                  <a:srgbClr val="CC7832"/>
                </a:solidFill>
                <a:latin typeface="JetBrains Mono"/>
              </a:rPr>
              <a:t>insert</a:t>
            </a:r>
            <a:r>
              <a:rPr lang="de-DE" altLang="de-DE" sz="2800" dirty="0">
                <a:solidFill>
                  <a:srgbClr val="CC7832"/>
                </a:solidFill>
                <a:latin typeface="JetBrains Mono"/>
              </a:rPr>
              <a:t> </a:t>
            </a:r>
            <a:r>
              <a:rPr lang="de-DE" altLang="de-DE" sz="2800" dirty="0" err="1">
                <a:solidFill>
                  <a:srgbClr val="CC7832"/>
                </a:solidFill>
                <a:latin typeface="JetBrains Mono"/>
              </a:rPr>
              <a:t>or</a:t>
            </a:r>
            <a:r>
              <a:rPr lang="de-DE" altLang="de-DE" sz="2800" dirty="0">
                <a:solidFill>
                  <a:srgbClr val="CC7832"/>
                </a:solidFill>
                <a:latin typeface="JetBrains Mono"/>
              </a:rPr>
              <a:t> update </a:t>
            </a:r>
            <a:r>
              <a:rPr lang="de-DE" altLang="de-DE" sz="2800" dirty="0" err="1">
                <a:solidFill>
                  <a:srgbClr val="CC7832"/>
                </a:solidFill>
                <a:latin typeface="JetBrains Mono"/>
              </a:rPr>
              <a:t>or</a:t>
            </a:r>
            <a:r>
              <a:rPr lang="de-DE" altLang="de-DE" sz="2800" dirty="0">
                <a:solidFill>
                  <a:srgbClr val="CC7832"/>
                </a:solidFill>
                <a:latin typeface="JetBrains Mono"/>
              </a:rPr>
              <a:t> </a:t>
            </a:r>
            <a:r>
              <a:rPr lang="de-DE" altLang="de-DE" sz="2800" dirty="0" err="1">
                <a:solidFill>
                  <a:srgbClr val="CC7832"/>
                </a:solidFill>
                <a:latin typeface="JetBrains Mono"/>
              </a:rPr>
              <a:t>delete</a:t>
            </a:r>
            <a:r>
              <a:rPr lang="de-DE" altLang="de-DE" sz="2800" dirty="0">
                <a:solidFill>
                  <a:srgbClr val="CC7832"/>
                </a:solidFill>
                <a:latin typeface="JetBrains Mono"/>
              </a:rPr>
              <a:t> on </a:t>
            </a:r>
            <a:r>
              <a:rPr lang="de-DE" altLang="de-DE" sz="2800" dirty="0" err="1">
                <a:solidFill>
                  <a:srgbClr val="A9B7C6"/>
                </a:solidFill>
                <a:latin typeface="JetBrains Mono"/>
              </a:rPr>
              <a:t>sith_persons</a:t>
            </a:r>
            <a:r>
              <a:rPr lang="de-DE" altLang="de-DE" sz="2800" dirty="0">
                <a:solidFill>
                  <a:srgbClr val="A9B7C6"/>
                </a:solidFill>
                <a:latin typeface="JetBrains Mono"/>
              </a:rPr>
              <a:t> </a:t>
            </a:r>
            <a:r>
              <a:rPr lang="de-DE" altLang="de-DE" sz="2800" dirty="0" err="1">
                <a:solidFill>
                  <a:srgbClr val="CC7832"/>
                </a:solidFill>
                <a:latin typeface="JetBrains Mono"/>
              </a:rPr>
              <a:t>begin</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CC7832"/>
                </a:solidFill>
                <a:latin typeface="JetBrains Mono"/>
              </a:rPr>
              <a:t>if</a:t>
            </a:r>
            <a:r>
              <a:rPr lang="de-DE" altLang="de-DE" sz="2800" dirty="0">
                <a:solidFill>
                  <a:srgbClr val="CC7832"/>
                </a:solidFill>
                <a:latin typeface="JetBrains Mono"/>
              </a:rPr>
              <a:t> </a:t>
            </a:r>
            <a:r>
              <a:rPr lang="de-DE" altLang="de-DE" sz="2800" dirty="0" err="1">
                <a:solidFill>
                  <a:srgbClr val="CC7832"/>
                </a:solidFill>
                <a:latin typeface="JetBrains Mono"/>
              </a:rPr>
              <a:t>inserting</a:t>
            </a:r>
            <a:r>
              <a:rPr lang="de-DE" altLang="de-DE" sz="2800" dirty="0">
                <a:solidFill>
                  <a:srgbClr val="CC7832"/>
                </a:solidFill>
                <a:latin typeface="JetBrains Mono"/>
              </a:rPr>
              <a:t> </a:t>
            </a:r>
            <a:r>
              <a:rPr lang="de-DE" altLang="de-DE" sz="2800" dirty="0" err="1">
                <a:solidFill>
                  <a:srgbClr val="CC7832"/>
                </a:solidFill>
                <a:latin typeface="JetBrains Mono"/>
              </a:rPr>
              <a:t>then</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CC7832"/>
                </a:solidFill>
                <a:latin typeface="JetBrains Mono"/>
              </a:rPr>
              <a:t>insert</a:t>
            </a:r>
            <a:r>
              <a:rPr lang="de-DE" altLang="de-DE" sz="2800" dirty="0">
                <a:solidFill>
                  <a:srgbClr val="CC7832"/>
                </a:solidFill>
                <a:latin typeface="JetBrains Mono"/>
              </a:rPr>
              <a:t> </a:t>
            </a:r>
            <a:r>
              <a:rPr lang="de-DE" altLang="de-DE" sz="2800" dirty="0" err="1">
                <a:solidFill>
                  <a:srgbClr val="CC7832"/>
                </a:solidFill>
                <a:latin typeface="JetBrains Mono"/>
              </a:rPr>
              <a:t>into</a:t>
            </a:r>
            <a:r>
              <a:rPr lang="de-DE" altLang="de-DE" sz="2800" dirty="0">
                <a:solidFill>
                  <a:srgbClr val="CC7832"/>
                </a:solidFill>
                <a:latin typeface="JetBrains Mono"/>
              </a:rPr>
              <a:t> </a:t>
            </a:r>
            <a:r>
              <a:rPr lang="de-DE" altLang="de-DE" sz="2800" dirty="0" err="1">
                <a:solidFill>
                  <a:srgbClr val="A9B7C6"/>
                </a:solidFill>
                <a:latin typeface="JetBrains Mono"/>
              </a:rPr>
              <a:t>sith_characters_t</a:t>
            </a:r>
            <a:r>
              <a:rPr lang="de-DE" altLang="de-DE" sz="2800" dirty="0">
                <a:solidFill>
                  <a:srgbClr val="A9B7C6"/>
                </a:solidFill>
                <a:latin typeface="JetBrains Mono"/>
              </a:rPr>
              <a:t> (</a:t>
            </a:r>
            <a:r>
              <a:rPr lang="de-DE" altLang="de-DE" sz="2800" dirty="0" err="1">
                <a:solidFill>
                  <a:srgbClr val="9876AA"/>
                </a:solidFill>
                <a:latin typeface="JetBrains Mono"/>
              </a:rPr>
              <a:t>alive</a:t>
            </a:r>
            <a:r>
              <a:rPr lang="de-DE" altLang="de-DE" sz="2800" dirty="0">
                <a:solidFill>
                  <a:srgbClr val="CC7832"/>
                </a:solidFill>
                <a:latin typeface="JetBrains Mono"/>
              </a:rPr>
              <a:t>, </a:t>
            </a:r>
            <a:r>
              <a:rPr lang="de-DE" altLang="de-DE" sz="2800" dirty="0" err="1">
                <a:solidFill>
                  <a:srgbClr val="9876AA"/>
                </a:solidFill>
                <a:latin typeface="JetBrains Mono"/>
              </a:rPr>
              <a:t>prename</a:t>
            </a:r>
            <a:r>
              <a:rPr lang="de-DE" altLang="de-DE" sz="2800" dirty="0">
                <a:solidFill>
                  <a:srgbClr val="CC7832"/>
                </a:solidFill>
                <a:latin typeface="JetBrains Mono"/>
              </a:rPr>
              <a:t>, </a:t>
            </a:r>
            <a:r>
              <a:rPr lang="de-DE" altLang="de-DE" sz="2800" dirty="0" err="1">
                <a:solidFill>
                  <a:srgbClr val="9876AA"/>
                </a:solidFill>
                <a:latin typeface="JetBrains Mono"/>
              </a:rPr>
              <a:t>surname</a:t>
            </a:r>
            <a:r>
              <a:rPr lang="de-DE" altLang="de-DE" sz="2800" dirty="0">
                <a:solidFill>
                  <a:srgbClr val="A9B7C6"/>
                </a:solidFill>
                <a:latin typeface="JetBrains Mono"/>
              </a:rPr>
              <a:t>)</a:t>
            </a:r>
            <a:br>
              <a:rPr lang="de-DE" altLang="de-DE" sz="2800" dirty="0">
                <a:solidFill>
                  <a:srgbClr val="A9B7C6"/>
                </a:solidFill>
                <a:latin typeface="JetBrains Mono"/>
              </a:rPr>
            </a:br>
            <a:r>
              <a:rPr lang="de-DE" altLang="de-DE" sz="2800" dirty="0">
                <a:solidFill>
                  <a:srgbClr val="A9B7C6"/>
                </a:solidFill>
                <a:latin typeface="JetBrains Mono"/>
              </a:rPr>
              <a:t>        </a:t>
            </a:r>
            <a:r>
              <a:rPr lang="de-DE" altLang="de-DE" sz="2800" dirty="0" err="1">
                <a:solidFill>
                  <a:srgbClr val="CC7832"/>
                </a:solidFill>
                <a:latin typeface="JetBrains Mono"/>
              </a:rPr>
              <a:t>values</a:t>
            </a:r>
            <a:r>
              <a:rPr lang="de-DE" altLang="de-DE" sz="2800" dirty="0">
                <a:solidFill>
                  <a:srgbClr val="CC7832"/>
                </a:solidFill>
                <a:latin typeface="JetBrains Mono"/>
              </a:rPr>
              <a:t> </a:t>
            </a:r>
            <a:r>
              <a:rPr lang="de-DE" altLang="de-DE" sz="2800" dirty="0">
                <a:solidFill>
                  <a:srgbClr val="A9B7C6"/>
                </a:solidFill>
                <a:latin typeface="JetBrains Mono"/>
              </a:rPr>
              <a:t>(</a:t>
            </a:r>
            <a:br>
              <a:rPr lang="de-DE" altLang="de-DE" sz="2800" dirty="0">
                <a:solidFill>
                  <a:srgbClr val="A9B7C6"/>
                </a:solidFill>
                <a:latin typeface="JetBrains Mono"/>
              </a:rPr>
            </a:br>
            <a:r>
              <a:rPr lang="de-DE" altLang="de-DE" sz="2800" dirty="0">
                <a:solidFill>
                  <a:srgbClr val="A9B7C6"/>
                </a:solidFill>
                <a:latin typeface="JetBrains Mono"/>
              </a:rPr>
              <a:t>          :</a:t>
            </a:r>
            <a:r>
              <a:rPr lang="de-DE" altLang="de-DE" sz="2800" dirty="0" err="1">
                <a:solidFill>
                  <a:srgbClr val="CC7832"/>
                </a:solidFill>
                <a:latin typeface="JetBrains Mono"/>
              </a:rPr>
              <a:t>new</a:t>
            </a:r>
            <a:r>
              <a:rPr lang="de-DE" altLang="de-DE" sz="2800" dirty="0" err="1">
                <a:solidFill>
                  <a:srgbClr val="A9B7C6"/>
                </a:solidFill>
                <a:latin typeface="JetBrains Mono"/>
              </a:rPr>
              <a:t>.</a:t>
            </a:r>
            <a:r>
              <a:rPr lang="de-DE" altLang="de-DE" sz="2800" dirty="0" err="1">
                <a:solidFill>
                  <a:srgbClr val="9876AA"/>
                </a:solidFill>
                <a:latin typeface="JetBrains Mono"/>
              </a:rPr>
              <a:t>alive</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FFC66D"/>
                </a:solidFill>
                <a:latin typeface="JetBrains Mono"/>
              </a:rPr>
              <a:t>trim</a:t>
            </a:r>
            <a:r>
              <a:rPr lang="de-DE" altLang="de-DE" sz="2800" dirty="0">
                <a:solidFill>
                  <a:srgbClr val="A9B7C6"/>
                </a:solidFill>
                <a:latin typeface="JetBrains Mono"/>
              </a:rPr>
              <a:t>(</a:t>
            </a:r>
            <a:r>
              <a:rPr lang="de-DE" altLang="de-DE" sz="2800" dirty="0" err="1">
                <a:solidFill>
                  <a:srgbClr val="FFC66D"/>
                </a:solidFill>
                <a:latin typeface="JetBrains Mono"/>
              </a:rPr>
              <a:t>substr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897BB"/>
                </a:solidFill>
                <a:latin typeface="JetBrains Mono"/>
              </a:rPr>
              <a:t>1</a:t>
            </a:r>
            <a:r>
              <a:rPr lang="de-DE" altLang="de-DE" sz="2800" dirty="0">
                <a:solidFill>
                  <a:srgbClr val="CC7832"/>
                </a:solidFill>
                <a:latin typeface="JetBrains Mono"/>
              </a:rPr>
              <a:t>, </a:t>
            </a:r>
            <a:r>
              <a:rPr lang="de-DE" altLang="de-DE" sz="2800" dirty="0" err="1">
                <a:solidFill>
                  <a:srgbClr val="FFC66D"/>
                </a:solidFill>
                <a:latin typeface="JetBrains Mono"/>
              </a:rPr>
              <a:t>instr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A8759"/>
                </a:solidFill>
                <a:latin typeface="JetBrains Mono"/>
              </a:rPr>
              <a:t>' '</a:t>
            </a:r>
            <a:r>
              <a:rPr lang="de-DE" altLang="de-DE" sz="2800" dirty="0">
                <a:solidFill>
                  <a:srgbClr val="A9B7C6"/>
                </a:solidFill>
                <a:latin typeface="JetBrains Mono"/>
              </a:rPr>
              <a:t>)))</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r>
              <a:rPr lang="de-DE" altLang="de-DE" sz="2800" dirty="0" err="1">
                <a:solidFill>
                  <a:srgbClr val="FFC66D"/>
                </a:solidFill>
                <a:latin typeface="JetBrains Mono"/>
              </a:rPr>
              <a:t>trim</a:t>
            </a:r>
            <a:r>
              <a:rPr lang="de-DE" altLang="de-DE" sz="2800" dirty="0">
                <a:solidFill>
                  <a:srgbClr val="A9B7C6"/>
                </a:solidFill>
                <a:latin typeface="JetBrains Mono"/>
              </a:rPr>
              <a:t>(</a:t>
            </a:r>
            <a:r>
              <a:rPr lang="de-DE" altLang="de-DE" sz="2800" dirty="0" err="1">
                <a:solidFill>
                  <a:srgbClr val="FFC66D"/>
                </a:solidFill>
                <a:latin typeface="JetBrains Mono"/>
              </a:rPr>
              <a:t>substr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err="1">
                <a:solidFill>
                  <a:srgbClr val="FFC66D"/>
                </a:solidFill>
                <a:latin typeface="JetBrains Mono"/>
              </a:rPr>
              <a:t>instr</a:t>
            </a:r>
            <a:r>
              <a:rPr lang="de-DE" altLang="de-DE" sz="2800" dirty="0">
                <a:solidFill>
                  <a:srgbClr val="A9B7C6"/>
                </a:solidFill>
                <a:latin typeface="JetBrains Mono"/>
              </a:rPr>
              <a:t>(:</a:t>
            </a:r>
            <a:r>
              <a:rPr lang="de-DE" altLang="de-DE" sz="2800" dirty="0">
                <a:solidFill>
                  <a:srgbClr val="CC7832"/>
                </a:solidFill>
                <a:latin typeface="JetBrains Mono"/>
              </a:rPr>
              <a:t>new</a:t>
            </a:r>
            <a:r>
              <a:rPr lang="de-DE" altLang="de-DE" sz="2800" dirty="0">
                <a:solidFill>
                  <a:srgbClr val="A9B7C6"/>
                </a:solidFill>
                <a:latin typeface="JetBrains Mono"/>
              </a:rPr>
              <a:t>.</a:t>
            </a:r>
            <a:r>
              <a:rPr lang="de-DE" altLang="de-DE" sz="2800" dirty="0">
                <a:solidFill>
                  <a:srgbClr val="9876AA"/>
                </a:solidFill>
                <a:latin typeface="JetBrains Mono"/>
              </a:rPr>
              <a:t>name</a:t>
            </a:r>
            <a:r>
              <a:rPr lang="de-DE" altLang="de-DE" sz="2800" dirty="0">
                <a:solidFill>
                  <a:srgbClr val="CC7832"/>
                </a:solidFill>
                <a:latin typeface="JetBrains Mono"/>
              </a:rPr>
              <a:t>, </a:t>
            </a:r>
            <a:r>
              <a:rPr lang="de-DE" altLang="de-DE" sz="2800" dirty="0">
                <a:solidFill>
                  <a:srgbClr val="6A8759"/>
                </a:solidFill>
                <a:latin typeface="JetBrains Mono"/>
              </a:rPr>
              <a:t>' '</a:t>
            </a:r>
            <a:r>
              <a:rPr lang="de-DE" altLang="de-DE" sz="2800" dirty="0">
                <a:solidFill>
                  <a:srgbClr val="A9B7C6"/>
                </a:solidFill>
                <a:latin typeface="JetBrains Mono"/>
              </a:rPr>
              <a:t>)))</a:t>
            </a:r>
            <a:br>
              <a:rPr lang="de-DE" altLang="de-DE" sz="2800" dirty="0">
                <a:solidFill>
                  <a:srgbClr val="A9B7C6"/>
                </a:solidFill>
                <a:latin typeface="JetBrains Mono"/>
              </a:rPr>
            </a:br>
            <a:r>
              <a:rPr lang="de-DE" altLang="de-DE" sz="2800" dirty="0">
                <a:solidFill>
                  <a:srgbClr val="A9B7C6"/>
                </a:solidFill>
                <a:latin typeface="JetBrains Mono"/>
              </a:rPr>
              <a:t>        )</a:t>
            </a:r>
            <a:r>
              <a:rPr lang="de-DE" altLang="de-DE" sz="2800" dirty="0">
                <a:solidFill>
                  <a:srgbClr val="CC7832"/>
                </a:solidFill>
                <a:latin typeface="JetBrains Mono"/>
              </a:rPr>
              <a:t>;</a:t>
            </a:r>
            <a:br>
              <a:rPr lang="de-DE" altLang="de-DE" sz="2800" dirty="0">
                <a:solidFill>
                  <a:srgbClr val="CC7832"/>
                </a:solidFill>
                <a:latin typeface="JetBrains Mono"/>
              </a:rPr>
            </a:br>
            <a:r>
              <a:rPr lang="de-DE" altLang="de-DE" sz="2800" dirty="0">
                <a:solidFill>
                  <a:srgbClr val="CC7832"/>
                </a:solidFill>
                <a:latin typeface="JetBrains Mono"/>
              </a:rPr>
              <a:t>      …</a:t>
            </a:r>
            <a:br>
              <a:rPr lang="de-DE" altLang="de-DE" sz="2800" dirty="0">
                <a:solidFill>
                  <a:srgbClr val="CC7832"/>
                </a:solidFill>
                <a:latin typeface="JetBrains Mono"/>
              </a:rPr>
            </a:br>
            <a:r>
              <a:rPr lang="de-DE" altLang="de-DE" sz="2800" dirty="0">
                <a:solidFill>
                  <a:srgbClr val="CC7832"/>
                </a:solidFill>
                <a:latin typeface="JetBrains Mono"/>
              </a:rPr>
              <a:t>  end;</a:t>
            </a:r>
            <a:br>
              <a:rPr lang="de-DE" altLang="de-DE" sz="2800" dirty="0">
                <a:solidFill>
                  <a:srgbClr val="CC7832"/>
                </a:solidFill>
                <a:latin typeface="JetBrains Mono"/>
              </a:rPr>
            </a:br>
            <a:r>
              <a:rPr lang="de-DE" altLang="de-DE" sz="2800" dirty="0">
                <a:solidFill>
                  <a:srgbClr val="A9B7C6"/>
                </a:solidFill>
                <a:latin typeface="JetBrains Mono"/>
              </a:rPr>
              <a:t>/</a:t>
            </a:r>
            <a:endParaRPr lang="de-DE" altLang="de-DE" sz="5400" dirty="0">
              <a:latin typeface="Arial" panose="020B0604020202020204" pitchFamily="34" charset="0"/>
            </a:endParaRPr>
          </a:p>
        </p:txBody>
      </p:sp>
    </p:spTree>
    <p:extLst>
      <p:ext uri="{BB962C8B-B14F-4D97-AF65-F5344CB8AC3E}">
        <p14:creationId xmlns:p14="http://schemas.microsoft.com/office/powerpoint/2010/main" val="310822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51DB6-AC33-4C40-BEC1-4E8EE5F72D0A}"/>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Schritt 5: Nicht mehr benötigte Spalte löschen</a:t>
            </a:r>
          </a:p>
        </p:txBody>
      </p:sp>
      <p:sp>
        <p:nvSpPr>
          <p:cNvPr id="3" name="Rectangle 1">
            <a:extLst>
              <a:ext uri="{FF2B5EF4-FFF2-40B4-BE49-F238E27FC236}">
                <a16:creationId xmlns:a16="http://schemas.microsoft.com/office/drawing/2014/main" id="{4AA54A6D-B5F5-487E-9D64-9D89665072E8}"/>
              </a:ext>
            </a:extLst>
          </p:cNvPr>
          <p:cNvSpPr>
            <a:spLocks noChangeArrowheads="1"/>
          </p:cNvSpPr>
          <p:nvPr/>
        </p:nvSpPr>
        <p:spPr bwMode="auto">
          <a:xfrm>
            <a:off x="1591112" y="2951946"/>
            <a:ext cx="9009776" cy="9541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de-DE" altLang="de-DE" sz="2800" dirty="0">
                <a:solidFill>
                  <a:srgbClr val="CC7832"/>
                </a:solidFill>
                <a:latin typeface="JetBrains Mono"/>
              </a:rPr>
              <a:t>alter </a:t>
            </a:r>
            <a:r>
              <a:rPr lang="de-DE" altLang="de-DE" sz="2800" dirty="0" err="1">
                <a:solidFill>
                  <a:srgbClr val="CC7832"/>
                </a:solidFill>
                <a:latin typeface="JetBrains Mono"/>
              </a:rPr>
              <a:t>table</a:t>
            </a:r>
            <a:r>
              <a:rPr lang="de-DE" altLang="de-DE" sz="2800" dirty="0">
                <a:solidFill>
                  <a:srgbClr val="CC7832"/>
                </a:solidFill>
                <a:latin typeface="JetBrains Mono"/>
              </a:rPr>
              <a:t> </a:t>
            </a:r>
            <a:r>
              <a:rPr lang="de-DE" altLang="de-DE" sz="2800" dirty="0" err="1">
                <a:solidFill>
                  <a:srgbClr val="A9B7C6"/>
                </a:solidFill>
                <a:latin typeface="JetBrains Mono"/>
              </a:rPr>
              <a:t>sith_characters_t</a:t>
            </a:r>
            <a:br>
              <a:rPr lang="de-DE" altLang="de-DE" sz="2800" dirty="0">
                <a:solidFill>
                  <a:srgbClr val="A9B7C6"/>
                </a:solidFill>
                <a:latin typeface="JetBrains Mono"/>
              </a:rPr>
            </a:br>
            <a:r>
              <a:rPr lang="de-DE" altLang="de-DE" sz="2800" dirty="0">
                <a:solidFill>
                  <a:srgbClr val="A9B7C6"/>
                </a:solidFill>
                <a:latin typeface="JetBrains Mono"/>
              </a:rPr>
              <a:t>  </a:t>
            </a:r>
            <a:r>
              <a:rPr lang="de-DE" altLang="de-DE" sz="2800" dirty="0" err="1">
                <a:solidFill>
                  <a:srgbClr val="CC7832"/>
                </a:solidFill>
                <a:latin typeface="JetBrains Mono"/>
              </a:rPr>
              <a:t>drop</a:t>
            </a:r>
            <a:r>
              <a:rPr lang="de-DE" altLang="de-DE" sz="2800" dirty="0">
                <a:solidFill>
                  <a:srgbClr val="CC7832"/>
                </a:solidFill>
                <a:latin typeface="JetBrains Mono"/>
              </a:rPr>
              <a:t> </a:t>
            </a:r>
            <a:r>
              <a:rPr lang="de-DE" altLang="de-DE" sz="2800" dirty="0" err="1">
                <a:solidFill>
                  <a:srgbClr val="CC7832"/>
                </a:solidFill>
                <a:latin typeface="JetBrains Mono"/>
              </a:rPr>
              <a:t>column</a:t>
            </a:r>
            <a:r>
              <a:rPr lang="de-DE" altLang="de-DE" sz="2800" dirty="0">
                <a:solidFill>
                  <a:srgbClr val="CC7832"/>
                </a:solidFill>
                <a:latin typeface="JetBrains Mono"/>
              </a:rPr>
              <a:t> </a:t>
            </a:r>
            <a:r>
              <a:rPr lang="de-DE" altLang="de-DE" sz="2800" dirty="0" err="1">
                <a:solidFill>
                  <a:srgbClr val="9876AA"/>
                </a:solidFill>
                <a:latin typeface="JetBrains Mono"/>
              </a:rPr>
              <a:t>name</a:t>
            </a:r>
            <a:r>
              <a:rPr lang="de-DE" altLang="de-DE" sz="2800" dirty="0">
                <a:solidFill>
                  <a:srgbClr val="CC7832"/>
                </a:solidFill>
                <a:latin typeface="JetBrains Mono"/>
              </a:rPr>
              <a:t>;</a:t>
            </a:r>
            <a:endParaRPr lang="de-DE" altLang="de-DE" sz="5400" dirty="0">
              <a:latin typeface="Arial" panose="020B0604020202020204" pitchFamily="34" charset="0"/>
            </a:endParaRPr>
          </a:p>
        </p:txBody>
      </p:sp>
    </p:spTree>
    <p:extLst>
      <p:ext uri="{BB962C8B-B14F-4D97-AF65-F5344CB8AC3E}">
        <p14:creationId xmlns:p14="http://schemas.microsoft.com/office/powerpoint/2010/main" val="228328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51DB6-AC33-4C40-BEC1-4E8EE5F72D0A}"/>
              </a:ext>
            </a:extLst>
          </p:cNvPr>
          <p:cNvSpPr>
            <a:spLocks noGrp="1"/>
          </p:cNvSpPr>
          <p:nvPr>
            <p:ph type="title"/>
          </p:nvPr>
        </p:nvSpPr>
        <p:spPr>
          <a:xfrm>
            <a:off x="304800" y="346076"/>
            <a:ext cx="10515600" cy="761271"/>
          </a:xfrm>
        </p:spPr>
        <p:txBody>
          <a:bodyPr/>
          <a:lstStyle/>
          <a:p>
            <a:r>
              <a:rPr lang="de-DE" sz="3600" dirty="0">
                <a:solidFill>
                  <a:srgbClr val="FFFF00"/>
                </a:solidFill>
                <a:latin typeface="Franklin Gothic Demi Cond" panose="020B0706030402020204" pitchFamily="34" charset="0"/>
                <a:cs typeface="Biome" panose="020B0503030204020804" pitchFamily="34" charset="0"/>
              </a:rPr>
              <a:t>Schritt 6: Regression-Test!</a:t>
            </a:r>
          </a:p>
        </p:txBody>
      </p:sp>
      <p:sp>
        <p:nvSpPr>
          <p:cNvPr id="4" name="Textfeld 3">
            <a:extLst>
              <a:ext uri="{FF2B5EF4-FFF2-40B4-BE49-F238E27FC236}">
                <a16:creationId xmlns:a16="http://schemas.microsoft.com/office/drawing/2014/main" id="{0909DD9E-3AE3-E725-3E80-CBD61558D116}"/>
              </a:ext>
            </a:extLst>
          </p:cNvPr>
          <p:cNvSpPr txBox="1"/>
          <p:nvPr/>
        </p:nvSpPr>
        <p:spPr>
          <a:xfrm>
            <a:off x="828675" y="1302126"/>
            <a:ext cx="10534650" cy="5266626"/>
          </a:xfrm>
          <a:prstGeom prst="rect">
            <a:avLst/>
          </a:prstGeom>
          <a:solidFill>
            <a:schemeClr val="tx1"/>
          </a:solidFill>
        </p:spPr>
        <p:txBody>
          <a:bodyPr wrap="square">
            <a:noAutofit/>
          </a:bodyPr>
          <a:lstStyle/>
          <a:p>
            <a:r>
              <a:rPr lang="de-DE" sz="2400" dirty="0">
                <a:solidFill>
                  <a:schemeClr val="bg1"/>
                </a:solidFill>
                <a:latin typeface="Consolas" panose="020B0609020204030204" pitchFamily="49" charset="0"/>
              </a:rPr>
              <a:t>&gt; </a:t>
            </a:r>
            <a:r>
              <a:rPr lang="de-DE" sz="2400" dirty="0" err="1">
                <a:solidFill>
                  <a:schemeClr val="bg1"/>
                </a:solidFill>
                <a:latin typeface="Consolas" panose="020B0609020204030204" pitchFamily="49" charset="0"/>
              </a:rPr>
              <a:t>utplsql</a:t>
            </a:r>
            <a:r>
              <a:rPr lang="de-DE" sz="2400" dirty="0">
                <a:solidFill>
                  <a:schemeClr val="bg1"/>
                </a:solidFill>
                <a:latin typeface="Consolas" panose="020B0609020204030204" pitchFamily="49" charset="0"/>
              </a:rPr>
              <a:t> </a:t>
            </a:r>
            <a:r>
              <a:rPr lang="de-DE" sz="2400" dirty="0" err="1">
                <a:solidFill>
                  <a:schemeClr val="bg1"/>
                </a:solidFill>
                <a:latin typeface="Consolas" panose="020B0609020204030204" pitchFamily="49" charset="0"/>
              </a:rPr>
              <a:t>run</a:t>
            </a:r>
            <a:r>
              <a:rPr lang="de-DE" sz="2400" dirty="0">
                <a:solidFill>
                  <a:schemeClr val="bg1"/>
                </a:solidFill>
                <a:latin typeface="Consolas" panose="020B0609020204030204" pitchFamily="49" charset="0"/>
              </a:rPr>
              <a:t> </a:t>
            </a:r>
            <a:r>
              <a:rPr lang="de-DE" sz="2400" dirty="0" err="1">
                <a:solidFill>
                  <a:schemeClr val="bg1"/>
                </a:solidFill>
                <a:latin typeface="Consolas" panose="020B0609020204030204" pitchFamily="49" charset="0"/>
              </a:rPr>
              <a:t>deathstar</a:t>
            </a:r>
            <a:r>
              <a:rPr lang="de-DE" sz="2400" dirty="0">
                <a:solidFill>
                  <a:schemeClr val="bg1"/>
                </a:solidFill>
                <a:latin typeface="Consolas" panose="020B0609020204030204" pitchFamily="49" charset="0"/>
              </a:rPr>
              <a:t>/deathstar@localhost:1523/XE  -c</a:t>
            </a:r>
          </a:p>
          <a:p>
            <a:endParaRPr lang="de-DE" sz="2400" dirty="0">
              <a:solidFill>
                <a:schemeClr val="bg1"/>
              </a:solidFill>
              <a:latin typeface="Consolas" panose="020B0609020204030204" pitchFamily="49" charset="0"/>
            </a:endParaRPr>
          </a:p>
          <a:p>
            <a:r>
              <a:rPr lang="de-DE" sz="2400" dirty="0">
                <a:solidFill>
                  <a:schemeClr val="bg1"/>
                </a:solidFill>
                <a:latin typeface="Consolas" panose="020B0609020204030204" pitchFamily="49" charset="0"/>
              </a:rPr>
              <a:t>--------------------------------------</a:t>
            </a:r>
          </a:p>
          <a:p>
            <a:r>
              <a:rPr lang="de-DE" sz="2400" dirty="0">
                <a:solidFill>
                  <a:schemeClr val="bg1"/>
                </a:solidFill>
                <a:latin typeface="Consolas" panose="020B0609020204030204" pitchFamily="49" charset="0"/>
              </a:rPr>
              <a:t>Running on </a:t>
            </a:r>
            <a:r>
              <a:rPr lang="de-DE" sz="2400" dirty="0" err="1">
                <a:solidFill>
                  <a:schemeClr val="bg1"/>
                </a:solidFill>
                <a:latin typeface="Consolas" panose="020B0609020204030204" pitchFamily="49" charset="0"/>
              </a:rPr>
              <a:t>utPLSQL</a:t>
            </a:r>
            <a:r>
              <a:rPr lang="de-DE" sz="2400" dirty="0">
                <a:solidFill>
                  <a:schemeClr val="bg1"/>
                </a:solidFill>
                <a:latin typeface="Consolas" panose="020B0609020204030204" pitchFamily="49" charset="0"/>
              </a:rPr>
              <a:t> v3.1.12.3589</a:t>
            </a:r>
          </a:p>
          <a:p>
            <a:r>
              <a:rPr lang="de-DE" sz="2400" dirty="0" err="1">
                <a:solidFill>
                  <a:schemeClr val="bg1"/>
                </a:solidFill>
                <a:latin typeface="Consolas" panose="020B0609020204030204" pitchFamily="49" charset="0"/>
              </a:rPr>
              <a:t>Initializing</a:t>
            </a:r>
            <a:r>
              <a:rPr lang="de-DE" sz="2400" dirty="0">
                <a:solidFill>
                  <a:schemeClr val="bg1"/>
                </a:solidFill>
                <a:latin typeface="Consolas" panose="020B0609020204030204" pitchFamily="49" charset="0"/>
              </a:rPr>
              <a:t> </a:t>
            </a:r>
            <a:r>
              <a:rPr lang="de-DE" sz="2400" dirty="0" err="1">
                <a:solidFill>
                  <a:schemeClr val="bg1"/>
                </a:solidFill>
                <a:latin typeface="Consolas" panose="020B0609020204030204" pitchFamily="49" charset="0"/>
              </a:rPr>
              <a:t>reporters</a:t>
            </a:r>
            <a:endParaRPr lang="de-DE" sz="2400" dirty="0">
              <a:solidFill>
                <a:schemeClr val="bg1"/>
              </a:solidFill>
              <a:latin typeface="Consolas" panose="020B0609020204030204" pitchFamily="49" charset="0"/>
            </a:endParaRPr>
          </a:p>
          <a:p>
            <a:r>
              <a:rPr lang="de-DE" sz="2400" dirty="0">
                <a:solidFill>
                  <a:schemeClr val="bg1"/>
                </a:solidFill>
                <a:latin typeface="Consolas" panose="020B0609020204030204" pitchFamily="49" charset="0"/>
              </a:rPr>
              <a:t>Running </a:t>
            </a:r>
            <a:r>
              <a:rPr lang="de-DE" sz="2400" dirty="0" err="1">
                <a:solidFill>
                  <a:schemeClr val="bg1"/>
                </a:solidFill>
                <a:latin typeface="Consolas" panose="020B0609020204030204" pitchFamily="49" charset="0"/>
              </a:rPr>
              <a:t>tests</a:t>
            </a:r>
            <a:endParaRPr lang="de-DE" sz="2400" dirty="0">
              <a:solidFill>
                <a:schemeClr val="bg1"/>
              </a:solidFill>
              <a:latin typeface="Consolas" panose="020B0609020204030204" pitchFamily="49" charset="0"/>
            </a:endParaRPr>
          </a:p>
          <a:p>
            <a:r>
              <a:rPr lang="de-DE" sz="2400" dirty="0" err="1">
                <a:solidFill>
                  <a:schemeClr val="bg1"/>
                </a:solidFill>
                <a:latin typeface="Consolas" panose="020B0609020204030204" pitchFamily="49" charset="0"/>
              </a:rPr>
              <a:t>ut_sith_persons</a:t>
            </a:r>
            <a:endParaRPr lang="de-DE" sz="2400" dirty="0">
              <a:solidFill>
                <a:schemeClr val="bg1"/>
              </a:solidFill>
              <a:latin typeface="Consolas" panose="020B0609020204030204" pitchFamily="49" charset="0"/>
            </a:endParaRPr>
          </a:p>
          <a:p>
            <a:r>
              <a:rPr lang="de-DE" sz="2400" dirty="0">
                <a:solidFill>
                  <a:srgbClr val="00B050"/>
                </a:solidFill>
                <a:latin typeface="Consolas" panose="020B0609020204030204" pitchFamily="49" charset="0"/>
              </a:rPr>
              <a:t>  </a:t>
            </a:r>
            <a:r>
              <a:rPr lang="de-DE" sz="2400" dirty="0" err="1">
                <a:solidFill>
                  <a:srgbClr val="00B050"/>
                </a:solidFill>
                <a:latin typeface="Consolas" panose="020B0609020204030204" pitchFamily="49" charset="0"/>
              </a:rPr>
              <a:t>insert_select_sith_persons</a:t>
            </a:r>
            <a:r>
              <a:rPr lang="de-DE" sz="2400" dirty="0">
                <a:solidFill>
                  <a:srgbClr val="00B050"/>
                </a:solidFill>
                <a:latin typeface="Consolas" panose="020B0609020204030204" pitchFamily="49" charset="0"/>
              </a:rPr>
              <a:t> [,002 sec]</a:t>
            </a:r>
          </a:p>
          <a:p>
            <a:endParaRPr lang="de-DE" sz="2400" dirty="0">
              <a:solidFill>
                <a:schemeClr val="bg1"/>
              </a:solidFill>
              <a:latin typeface="Consolas" panose="020B0609020204030204" pitchFamily="49" charset="0"/>
            </a:endParaRPr>
          </a:p>
          <a:p>
            <a:r>
              <a:rPr lang="de-DE" sz="2400" dirty="0" err="1">
                <a:solidFill>
                  <a:schemeClr val="bg1"/>
                </a:solidFill>
                <a:latin typeface="Consolas" panose="020B0609020204030204" pitchFamily="49" charset="0"/>
              </a:rPr>
              <a:t>Finished</a:t>
            </a:r>
            <a:r>
              <a:rPr lang="de-DE" sz="2400" dirty="0">
                <a:solidFill>
                  <a:schemeClr val="bg1"/>
                </a:solidFill>
                <a:latin typeface="Consolas" panose="020B0609020204030204" pitchFamily="49" charset="0"/>
              </a:rPr>
              <a:t> in ,003507 </a:t>
            </a:r>
            <a:r>
              <a:rPr lang="de-DE" sz="2400" dirty="0" err="1">
                <a:solidFill>
                  <a:schemeClr val="bg1"/>
                </a:solidFill>
                <a:latin typeface="Consolas" panose="020B0609020204030204" pitchFamily="49" charset="0"/>
              </a:rPr>
              <a:t>seconds</a:t>
            </a:r>
            <a:endParaRPr lang="de-DE" sz="2400" dirty="0">
              <a:solidFill>
                <a:schemeClr val="bg1"/>
              </a:solidFill>
              <a:latin typeface="Consolas" panose="020B0609020204030204" pitchFamily="49" charset="0"/>
            </a:endParaRPr>
          </a:p>
          <a:p>
            <a:r>
              <a:rPr lang="de-DE" sz="2400" dirty="0">
                <a:solidFill>
                  <a:srgbClr val="00B050"/>
                </a:solidFill>
                <a:latin typeface="Consolas" panose="020B0609020204030204" pitchFamily="49" charset="0"/>
              </a:rPr>
              <a:t>1 </a:t>
            </a:r>
            <a:r>
              <a:rPr lang="de-DE" sz="2400" dirty="0" err="1">
                <a:solidFill>
                  <a:srgbClr val="00B050"/>
                </a:solidFill>
                <a:latin typeface="Consolas" panose="020B0609020204030204" pitchFamily="49" charset="0"/>
              </a:rPr>
              <a:t>tests</a:t>
            </a:r>
            <a:r>
              <a:rPr lang="de-DE" sz="2400" dirty="0">
                <a:solidFill>
                  <a:srgbClr val="00B050"/>
                </a:solidFill>
                <a:latin typeface="Consolas" panose="020B0609020204030204" pitchFamily="49" charset="0"/>
              </a:rPr>
              <a:t>, 0 </a:t>
            </a:r>
            <a:r>
              <a:rPr lang="de-DE" sz="2400" dirty="0" err="1">
                <a:solidFill>
                  <a:srgbClr val="00B050"/>
                </a:solidFill>
                <a:latin typeface="Consolas" panose="020B0609020204030204" pitchFamily="49" charset="0"/>
              </a:rPr>
              <a:t>failed</a:t>
            </a:r>
            <a:r>
              <a:rPr lang="de-DE" sz="2400" dirty="0">
                <a:solidFill>
                  <a:srgbClr val="00B050"/>
                </a:solidFill>
                <a:latin typeface="Consolas" panose="020B0609020204030204" pitchFamily="49" charset="0"/>
              </a:rPr>
              <a:t>, 0 </a:t>
            </a:r>
            <a:r>
              <a:rPr lang="de-DE" sz="2400" dirty="0" err="1">
                <a:solidFill>
                  <a:srgbClr val="00B050"/>
                </a:solidFill>
                <a:latin typeface="Consolas" panose="020B0609020204030204" pitchFamily="49" charset="0"/>
              </a:rPr>
              <a:t>errored</a:t>
            </a:r>
            <a:r>
              <a:rPr lang="de-DE" sz="2400" dirty="0">
                <a:solidFill>
                  <a:srgbClr val="00B050"/>
                </a:solidFill>
                <a:latin typeface="Consolas" panose="020B0609020204030204" pitchFamily="49" charset="0"/>
              </a:rPr>
              <a:t>, 0 disabled, 0 </a:t>
            </a:r>
            <a:r>
              <a:rPr lang="de-DE" sz="2400" dirty="0" err="1">
                <a:solidFill>
                  <a:srgbClr val="00B050"/>
                </a:solidFill>
                <a:latin typeface="Consolas" panose="020B0609020204030204" pitchFamily="49" charset="0"/>
              </a:rPr>
              <a:t>warning</a:t>
            </a:r>
            <a:r>
              <a:rPr lang="de-DE" sz="2400" dirty="0">
                <a:solidFill>
                  <a:srgbClr val="00B050"/>
                </a:solidFill>
                <a:latin typeface="Consolas" panose="020B0609020204030204" pitchFamily="49" charset="0"/>
              </a:rPr>
              <a:t>(s)</a:t>
            </a:r>
          </a:p>
          <a:p>
            <a:endParaRPr lang="de-DE" sz="2400" dirty="0">
              <a:solidFill>
                <a:schemeClr val="bg1"/>
              </a:solidFill>
              <a:latin typeface="Consolas" panose="020B0609020204030204" pitchFamily="49" charset="0"/>
            </a:endParaRPr>
          </a:p>
          <a:p>
            <a:r>
              <a:rPr lang="de-DE" sz="2400" dirty="0">
                <a:solidFill>
                  <a:schemeClr val="bg1"/>
                </a:solidFill>
                <a:latin typeface="Consolas" panose="020B0609020204030204" pitchFamily="49" charset="0"/>
              </a:rPr>
              <a:t>--------------------------------------</a:t>
            </a:r>
          </a:p>
          <a:p>
            <a:r>
              <a:rPr lang="de-DE" sz="2400" dirty="0">
                <a:solidFill>
                  <a:schemeClr val="bg1"/>
                </a:solidFill>
                <a:latin typeface="Consolas" panose="020B0609020204030204" pitchFamily="49" charset="0"/>
              </a:rPr>
              <a:t>All </a:t>
            </a:r>
            <a:r>
              <a:rPr lang="de-DE" sz="2400" dirty="0" err="1">
                <a:solidFill>
                  <a:schemeClr val="bg1"/>
                </a:solidFill>
                <a:latin typeface="Consolas" panose="020B0609020204030204" pitchFamily="49" charset="0"/>
              </a:rPr>
              <a:t>tests</a:t>
            </a:r>
            <a:r>
              <a:rPr lang="de-DE" sz="2400" dirty="0">
                <a:solidFill>
                  <a:schemeClr val="bg1"/>
                </a:solidFill>
                <a:latin typeface="Consolas" panose="020B0609020204030204" pitchFamily="49" charset="0"/>
              </a:rPr>
              <a:t> </a:t>
            </a:r>
            <a:r>
              <a:rPr lang="de-DE" sz="2400" dirty="0" err="1">
                <a:solidFill>
                  <a:schemeClr val="bg1"/>
                </a:solidFill>
                <a:latin typeface="Consolas" panose="020B0609020204030204" pitchFamily="49" charset="0"/>
              </a:rPr>
              <a:t>done</a:t>
            </a:r>
            <a:r>
              <a:rPr lang="de-DE" sz="240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7854494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E69B1-790A-4DBE-97F4-34643111AE17}"/>
              </a:ext>
            </a:extLst>
          </p:cNvPr>
          <p:cNvSpPr>
            <a:spLocks noGrp="1"/>
          </p:cNvSpPr>
          <p:nvPr>
            <p:ph type="title"/>
          </p:nvPr>
        </p:nvSpPr>
        <p:spPr>
          <a:xfrm>
            <a:off x="171448" y="2266951"/>
            <a:ext cx="6686552" cy="1752599"/>
          </a:xfrm>
        </p:spPr>
        <p:txBody>
          <a:bodyPr/>
          <a:lstStyle/>
          <a:p>
            <a:pPr algn="ctr"/>
            <a:r>
              <a:rPr lang="de-DE" sz="4000" dirty="0">
                <a:solidFill>
                  <a:schemeClr val="bg1"/>
                </a:solidFill>
                <a:latin typeface="Franklin Gothic Demi Cond" panose="020B0706030402020204" pitchFamily="34" charset="0"/>
                <a:cs typeface="Biome" panose="020B0503030204020804" pitchFamily="34" charset="0"/>
              </a:rPr>
              <a:t>„The </a:t>
            </a:r>
            <a:r>
              <a:rPr lang="de-DE" sz="4000" dirty="0" err="1">
                <a:solidFill>
                  <a:schemeClr val="bg1"/>
                </a:solidFill>
                <a:latin typeface="Franklin Gothic Demi Cond" panose="020B0706030402020204" pitchFamily="34" charset="0"/>
                <a:cs typeface="Biome" panose="020B0503030204020804" pitchFamily="34" charset="0"/>
              </a:rPr>
              <a:t>first</a:t>
            </a:r>
            <a:r>
              <a:rPr lang="de-DE" sz="4000" dirty="0">
                <a:solidFill>
                  <a:schemeClr val="bg1"/>
                </a:solidFill>
                <a:latin typeface="Franklin Gothic Demi Cond" panose="020B0706030402020204" pitchFamily="34" charset="0"/>
                <a:cs typeface="Biome" panose="020B0503030204020804" pitchFamily="34" charset="0"/>
              </a:rPr>
              <a:t> </a:t>
            </a:r>
            <a:r>
              <a:rPr lang="de-DE" sz="4000" dirty="0" err="1">
                <a:solidFill>
                  <a:schemeClr val="bg1"/>
                </a:solidFill>
                <a:latin typeface="Franklin Gothic Demi Cond" panose="020B0706030402020204" pitchFamily="34" charset="0"/>
                <a:cs typeface="Biome" panose="020B0503030204020804" pitchFamily="34" charset="0"/>
              </a:rPr>
              <a:t>impediment</a:t>
            </a:r>
            <a:r>
              <a:rPr lang="de-DE" sz="4000" dirty="0">
                <a:solidFill>
                  <a:schemeClr val="bg1"/>
                </a:solidFill>
                <a:latin typeface="Franklin Gothic Demi Cond" panose="020B0706030402020204" pitchFamily="34" charset="0"/>
                <a:cs typeface="Biome" panose="020B0503030204020804" pitchFamily="34" charset="0"/>
              </a:rPr>
              <a:t>, </a:t>
            </a:r>
            <a:br>
              <a:rPr lang="de-DE" sz="4000" dirty="0">
                <a:solidFill>
                  <a:schemeClr val="bg1"/>
                </a:solidFill>
                <a:latin typeface="Franklin Gothic Demi Cond" panose="020B0706030402020204" pitchFamily="34" charset="0"/>
                <a:cs typeface="Biome" panose="020B0503030204020804" pitchFamily="34" charset="0"/>
              </a:rPr>
            </a:br>
            <a:r>
              <a:rPr lang="de-DE" sz="4000" dirty="0">
                <a:solidFill>
                  <a:schemeClr val="bg1"/>
                </a:solidFill>
                <a:latin typeface="Franklin Gothic Demi Cond" panose="020B0706030402020204" pitchFamily="34" charset="0"/>
                <a:cs typeface="Biome" panose="020B0503030204020804" pitchFamily="34" charset="0"/>
              </a:rPr>
              <a:t>and </a:t>
            </a:r>
            <a:r>
              <a:rPr lang="de-DE" sz="4000" dirty="0" err="1">
                <a:solidFill>
                  <a:schemeClr val="bg1"/>
                </a:solidFill>
                <a:latin typeface="Franklin Gothic Demi Cond" panose="020B0706030402020204" pitchFamily="34" charset="0"/>
                <a:cs typeface="Biome" panose="020B0503030204020804" pitchFamily="34" charset="0"/>
              </a:rPr>
              <a:t>the</a:t>
            </a:r>
            <a:r>
              <a:rPr lang="de-DE" sz="4000" dirty="0">
                <a:solidFill>
                  <a:schemeClr val="bg1"/>
                </a:solidFill>
                <a:latin typeface="Franklin Gothic Demi Cond" panose="020B0706030402020204" pitchFamily="34" charset="0"/>
                <a:cs typeface="Biome" panose="020B0503030204020804" pitchFamily="34" charset="0"/>
              </a:rPr>
              <a:t> </a:t>
            </a:r>
            <a:r>
              <a:rPr lang="de-DE" sz="4000" dirty="0" err="1">
                <a:solidFill>
                  <a:schemeClr val="bg1"/>
                </a:solidFill>
                <a:latin typeface="Franklin Gothic Demi Cond" panose="020B0706030402020204" pitchFamily="34" charset="0"/>
                <a:cs typeface="Biome" panose="020B0503030204020804" pitchFamily="34" charset="0"/>
              </a:rPr>
              <a:t>hardest</a:t>
            </a:r>
            <a:r>
              <a:rPr lang="de-DE" sz="4000" dirty="0">
                <a:solidFill>
                  <a:schemeClr val="bg1"/>
                </a:solidFill>
                <a:latin typeface="Franklin Gothic Demi Cond" panose="020B0706030402020204" pitchFamily="34" charset="0"/>
                <a:cs typeface="Biome" panose="020B0503030204020804" pitchFamily="34" charset="0"/>
              </a:rPr>
              <a:t> </a:t>
            </a:r>
            <a:r>
              <a:rPr lang="de-DE" sz="4000" dirty="0" err="1">
                <a:solidFill>
                  <a:schemeClr val="bg1"/>
                </a:solidFill>
                <a:latin typeface="Franklin Gothic Demi Cond" panose="020B0706030402020204" pitchFamily="34" charset="0"/>
                <a:cs typeface="Biome" panose="020B0503030204020804" pitchFamily="34" charset="0"/>
              </a:rPr>
              <a:t>one</a:t>
            </a:r>
            <a:r>
              <a:rPr lang="de-DE" sz="4000" dirty="0">
                <a:solidFill>
                  <a:schemeClr val="bg1"/>
                </a:solidFill>
                <a:latin typeface="Franklin Gothic Demi Cond" panose="020B0706030402020204" pitchFamily="34" charset="0"/>
                <a:cs typeface="Biome" panose="020B0503030204020804" pitchFamily="34" charset="0"/>
              </a:rPr>
              <a:t> </a:t>
            </a:r>
            <a:r>
              <a:rPr lang="de-DE" sz="4000" dirty="0" err="1">
                <a:solidFill>
                  <a:schemeClr val="bg1"/>
                </a:solidFill>
                <a:latin typeface="Franklin Gothic Demi Cond" panose="020B0706030402020204" pitchFamily="34" charset="0"/>
                <a:cs typeface="Biome" panose="020B0503030204020804" pitchFamily="34" charset="0"/>
              </a:rPr>
              <a:t>to</a:t>
            </a:r>
            <a:r>
              <a:rPr lang="de-DE" sz="4000" dirty="0">
                <a:solidFill>
                  <a:schemeClr val="bg1"/>
                </a:solidFill>
                <a:latin typeface="Franklin Gothic Demi Cond" panose="020B0706030402020204" pitchFamily="34" charset="0"/>
                <a:cs typeface="Biome" panose="020B0503030204020804" pitchFamily="34" charset="0"/>
              </a:rPr>
              <a:t> </a:t>
            </a:r>
            <a:r>
              <a:rPr lang="de-DE" sz="4000" dirty="0" err="1">
                <a:solidFill>
                  <a:schemeClr val="bg1"/>
                </a:solidFill>
                <a:latin typeface="Franklin Gothic Demi Cond" panose="020B0706030402020204" pitchFamily="34" charset="0"/>
                <a:cs typeface="Biome" panose="020B0503030204020804" pitchFamily="34" charset="0"/>
              </a:rPr>
              <a:t>overcome</a:t>
            </a:r>
            <a:r>
              <a:rPr lang="de-DE" sz="4000" dirty="0">
                <a:solidFill>
                  <a:schemeClr val="bg1"/>
                </a:solidFill>
                <a:latin typeface="Franklin Gothic Demi Cond" panose="020B0706030402020204" pitchFamily="34" charset="0"/>
                <a:cs typeface="Biome" panose="020B0503030204020804" pitchFamily="34" charset="0"/>
              </a:rPr>
              <a:t>, </a:t>
            </a:r>
            <a:br>
              <a:rPr lang="de-DE" sz="4000" dirty="0">
                <a:solidFill>
                  <a:schemeClr val="bg1"/>
                </a:solidFill>
                <a:latin typeface="Franklin Gothic Demi Cond" panose="020B0706030402020204" pitchFamily="34" charset="0"/>
                <a:cs typeface="Biome" panose="020B0503030204020804" pitchFamily="34" charset="0"/>
              </a:rPr>
            </a:br>
            <a:r>
              <a:rPr lang="de-DE" sz="4000" dirty="0" err="1">
                <a:solidFill>
                  <a:schemeClr val="bg1"/>
                </a:solidFill>
                <a:latin typeface="Franklin Gothic Demi Cond" panose="020B0706030402020204" pitchFamily="34" charset="0"/>
                <a:cs typeface="Biome" panose="020B0503030204020804" pitchFamily="34" charset="0"/>
              </a:rPr>
              <a:t>is</a:t>
            </a:r>
            <a:r>
              <a:rPr lang="de-DE" sz="4000" dirty="0">
                <a:solidFill>
                  <a:schemeClr val="bg1"/>
                </a:solidFill>
                <a:latin typeface="Franklin Gothic Demi Cond" panose="020B0706030402020204" pitchFamily="34" charset="0"/>
                <a:cs typeface="Biome" panose="020B0503030204020804" pitchFamily="34" charset="0"/>
              </a:rPr>
              <a:t> </a:t>
            </a:r>
            <a:r>
              <a:rPr lang="de-DE" sz="4000" dirty="0" err="1">
                <a:solidFill>
                  <a:schemeClr val="bg1"/>
                </a:solidFill>
                <a:latin typeface="Franklin Gothic Demi Cond" panose="020B0706030402020204" pitchFamily="34" charset="0"/>
                <a:cs typeface="Biome" panose="020B0503030204020804" pitchFamily="34" charset="0"/>
              </a:rPr>
              <a:t>cultural</a:t>
            </a:r>
            <a:r>
              <a:rPr lang="de-DE" sz="4000" dirty="0">
                <a:solidFill>
                  <a:schemeClr val="bg1"/>
                </a:solidFill>
                <a:latin typeface="Franklin Gothic Demi Cond" panose="020B0706030402020204" pitchFamily="34" charset="0"/>
                <a:cs typeface="Biome" panose="020B0503030204020804" pitchFamily="34" charset="0"/>
              </a:rPr>
              <a:t>.“</a:t>
            </a:r>
          </a:p>
        </p:txBody>
      </p:sp>
      <p:pic>
        <p:nvPicPr>
          <p:cNvPr id="4" name="Grafik 3" descr="Ein Bild, das Text, Schild enthält.&#10;&#10;Automatisch generierte Beschreibung">
            <a:extLst>
              <a:ext uri="{FF2B5EF4-FFF2-40B4-BE49-F238E27FC236}">
                <a16:creationId xmlns:a16="http://schemas.microsoft.com/office/drawing/2014/main" id="{87BF5870-0002-485A-B89D-242A3778F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352" y="0"/>
            <a:ext cx="5184648" cy="6858000"/>
          </a:xfrm>
          <a:prstGeom prst="rect">
            <a:avLst/>
          </a:prstGeom>
        </p:spPr>
      </p:pic>
      <p:sp>
        <p:nvSpPr>
          <p:cNvPr id="6" name="Titel 1">
            <a:extLst>
              <a:ext uri="{FF2B5EF4-FFF2-40B4-BE49-F238E27FC236}">
                <a16:creationId xmlns:a16="http://schemas.microsoft.com/office/drawing/2014/main" id="{8D29ACDA-23E8-4F4C-B39E-72B6ABE0C699}"/>
              </a:ext>
            </a:extLst>
          </p:cNvPr>
          <p:cNvSpPr txBox="1">
            <a:spLocks/>
          </p:cNvSpPr>
          <p:nvPr/>
        </p:nvSpPr>
        <p:spPr>
          <a:xfrm>
            <a:off x="171448" y="4019550"/>
            <a:ext cx="6686552" cy="3524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1800" dirty="0">
                <a:solidFill>
                  <a:schemeClr val="bg1"/>
                </a:solidFill>
                <a:latin typeface="Franklin Gothic Book" panose="020B0503020102020204" pitchFamily="34" charset="0"/>
                <a:cs typeface="Biome" panose="020B0503030204020804" pitchFamily="34" charset="0"/>
              </a:rPr>
              <a:t>Scott Ambler &amp; </a:t>
            </a:r>
            <a:r>
              <a:rPr lang="de-DE" sz="1800" dirty="0" err="1">
                <a:solidFill>
                  <a:schemeClr val="bg1"/>
                </a:solidFill>
                <a:latin typeface="Franklin Gothic Book" panose="020B0503020102020204" pitchFamily="34" charset="0"/>
                <a:cs typeface="Biome" panose="020B0503030204020804" pitchFamily="34" charset="0"/>
              </a:rPr>
              <a:t>Pramod</a:t>
            </a:r>
            <a:r>
              <a:rPr lang="de-DE" sz="1800" dirty="0">
                <a:solidFill>
                  <a:schemeClr val="bg1"/>
                </a:solidFill>
                <a:latin typeface="Franklin Gothic Book" panose="020B0503020102020204" pitchFamily="34" charset="0"/>
                <a:cs typeface="Biome" panose="020B0503030204020804" pitchFamily="34" charset="0"/>
              </a:rPr>
              <a:t> </a:t>
            </a:r>
            <a:r>
              <a:rPr lang="de-DE" sz="1800" dirty="0" err="1">
                <a:solidFill>
                  <a:schemeClr val="bg1"/>
                </a:solidFill>
                <a:latin typeface="Franklin Gothic Book" panose="020B0503020102020204" pitchFamily="34" charset="0"/>
                <a:cs typeface="Biome" panose="020B0503030204020804" pitchFamily="34" charset="0"/>
              </a:rPr>
              <a:t>Sadalage</a:t>
            </a:r>
            <a:r>
              <a:rPr lang="de-DE" sz="1800" dirty="0">
                <a:solidFill>
                  <a:schemeClr val="bg1"/>
                </a:solidFill>
                <a:latin typeface="Franklin Gothic Book" panose="020B0503020102020204" pitchFamily="34" charset="0"/>
                <a:cs typeface="Biome" panose="020B0503030204020804" pitchFamily="34" charset="0"/>
              </a:rPr>
              <a:t>, 2006</a:t>
            </a:r>
          </a:p>
        </p:txBody>
      </p:sp>
    </p:spTree>
    <p:extLst>
      <p:ext uri="{BB962C8B-B14F-4D97-AF65-F5344CB8AC3E}">
        <p14:creationId xmlns:p14="http://schemas.microsoft.com/office/powerpoint/2010/main" val="610387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E69B1-790A-4DBE-97F4-34643111AE17}"/>
              </a:ext>
            </a:extLst>
          </p:cNvPr>
          <p:cNvSpPr>
            <a:spLocks noGrp="1"/>
          </p:cNvSpPr>
          <p:nvPr>
            <p:ph type="title"/>
          </p:nvPr>
        </p:nvSpPr>
        <p:spPr>
          <a:xfrm>
            <a:off x="1258349" y="2467307"/>
            <a:ext cx="5419288" cy="1534239"/>
          </a:xfrm>
        </p:spPr>
        <p:txBody>
          <a:bodyPr/>
          <a:lstStyle/>
          <a:p>
            <a:pPr algn="ctr"/>
            <a:r>
              <a:rPr lang="de-DE" dirty="0">
                <a:solidFill>
                  <a:srgbClr val="FFFF00"/>
                </a:solidFill>
                <a:latin typeface="Franklin Gothic Demi Cond" panose="020B0706030402020204" pitchFamily="34" charset="0"/>
                <a:cs typeface="Biome" panose="020B0503030204020804" pitchFamily="34" charset="0"/>
              </a:rPr>
              <a:t>Software </a:t>
            </a:r>
            <a:r>
              <a:rPr lang="de-DE" dirty="0" err="1">
                <a:solidFill>
                  <a:srgbClr val="FFFF00"/>
                </a:solidFill>
                <a:latin typeface="Franklin Gothic Demi Cond" panose="020B0706030402020204" pitchFamily="34" charset="0"/>
                <a:cs typeface="Biome" panose="020B0503030204020804" pitchFamily="34" charset="0"/>
              </a:rPr>
              <a:t>Delivery</a:t>
            </a:r>
            <a:r>
              <a:rPr lang="de-DE" dirty="0">
                <a:solidFill>
                  <a:srgbClr val="FFFF00"/>
                </a:solidFill>
                <a:latin typeface="Franklin Gothic Demi Cond" panose="020B0706030402020204" pitchFamily="34" charset="0"/>
                <a:cs typeface="Biome" panose="020B0503030204020804" pitchFamily="34" charset="0"/>
              </a:rPr>
              <a:t> Performance</a:t>
            </a:r>
          </a:p>
        </p:txBody>
      </p:sp>
      <p:pic>
        <p:nvPicPr>
          <p:cNvPr id="5" name="Grafik 4" descr="Ein Bild, das Briefpapier, Bleistift enthält.&#10;&#10;Automatisch generierte Beschreibung">
            <a:extLst>
              <a:ext uri="{FF2B5EF4-FFF2-40B4-BE49-F238E27FC236}">
                <a16:creationId xmlns:a16="http://schemas.microsoft.com/office/drawing/2014/main" id="{746C9FD3-6694-49B7-A252-5FE00103C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0760" y="0"/>
            <a:ext cx="4541240" cy="6857272"/>
          </a:xfrm>
          <a:prstGeom prst="rect">
            <a:avLst/>
          </a:prstGeom>
        </p:spPr>
      </p:pic>
    </p:spTree>
    <p:extLst>
      <p:ext uri="{BB962C8B-B14F-4D97-AF65-F5344CB8AC3E}">
        <p14:creationId xmlns:p14="http://schemas.microsoft.com/office/powerpoint/2010/main" val="1117223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rafik 3" descr="Ein Bild, das Spielzeug, Wasser, Strand, stehend enthält.&#10;&#10;Automatisch generierte Beschreibung">
            <a:extLst>
              <a:ext uri="{FF2B5EF4-FFF2-40B4-BE49-F238E27FC236}">
                <a16:creationId xmlns:a16="http://schemas.microsoft.com/office/drawing/2014/main" id="{639FB60E-48CE-4846-9B8D-D938932E59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80473"/>
            <a:ext cx="12191999" cy="8138474"/>
          </a:xfrm>
          <a:prstGeom prst="rect">
            <a:avLst/>
          </a:prstGeom>
        </p:spPr>
      </p:pic>
      <p:sp>
        <p:nvSpPr>
          <p:cNvPr id="2" name="Rechteck 1">
            <a:extLst>
              <a:ext uri="{FF2B5EF4-FFF2-40B4-BE49-F238E27FC236}">
                <a16:creationId xmlns:a16="http://schemas.microsoft.com/office/drawing/2014/main" id="{4902E9B9-0553-4865-8AEF-F8F88CED948E}"/>
              </a:ext>
            </a:extLst>
          </p:cNvPr>
          <p:cNvSpPr/>
          <p:nvPr/>
        </p:nvSpPr>
        <p:spPr>
          <a:xfrm>
            <a:off x="100075" y="6361079"/>
            <a:ext cx="3642151" cy="369332"/>
          </a:xfrm>
          <a:prstGeom prst="rect">
            <a:avLst/>
          </a:prstGeom>
        </p:spPr>
        <p:txBody>
          <a:bodyPr wrap="none">
            <a:spAutoFit/>
          </a:bodyPr>
          <a:lstStyle/>
          <a:p>
            <a:r>
              <a:rPr lang="en-US" dirty="0">
                <a:solidFill>
                  <a:schemeClr val="bg1"/>
                </a:solidFill>
              </a:rPr>
              <a:t>Photo by </a:t>
            </a:r>
            <a:r>
              <a:rPr lang="en-US" dirty="0">
                <a:solidFill>
                  <a:schemeClr val="bg1"/>
                </a:solidFill>
                <a:hlinkClick r:id="rId4">
                  <a:extLst>
                    <a:ext uri="{A12FA001-AC4F-418D-AE19-62706E023703}">
                      <ahyp:hlinkClr xmlns:ahyp="http://schemas.microsoft.com/office/drawing/2018/hyperlinkcolor" val="tx"/>
                    </a:ext>
                  </a:extLst>
                </a:hlinkClick>
              </a:rPr>
              <a:t>Daniel Cheung</a:t>
            </a:r>
            <a:r>
              <a:rPr lang="en-US" dirty="0">
                <a:solidFill>
                  <a:schemeClr val="bg1"/>
                </a:solidFill>
              </a:rPr>
              <a:t> on </a:t>
            </a:r>
            <a:r>
              <a:rPr lang="en-US" dirty="0" err="1">
                <a:solidFill>
                  <a:schemeClr val="bg1"/>
                </a:solidFill>
                <a:hlinkClick r:id="rId5">
                  <a:extLst>
                    <a:ext uri="{A12FA001-AC4F-418D-AE19-62706E023703}">
                      <ahyp:hlinkClr xmlns:ahyp="http://schemas.microsoft.com/office/drawing/2018/hyperlinkcolor" val="tx"/>
                    </a:ext>
                  </a:extLst>
                </a:hlinkClick>
              </a:rPr>
              <a:t>Unsplash</a:t>
            </a:r>
            <a:endParaRPr lang="de-DE" dirty="0">
              <a:solidFill>
                <a:schemeClr val="bg1"/>
              </a:solidFill>
            </a:endParaRPr>
          </a:p>
        </p:txBody>
      </p:sp>
      <p:sp>
        <p:nvSpPr>
          <p:cNvPr id="5" name="Rechteck 4">
            <a:extLst>
              <a:ext uri="{FF2B5EF4-FFF2-40B4-BE49-F238E27FC236}">
                <a16:creationId xmlns:a16="http://schemas.microsoft.com/office/drawing/2014/main" id="{F4E6EA16-7101-4061-9ABF-6DF2E8A3824D}"/>
              </a:ext>
            </a:extLst>
          </p:cNvPr>
          <p:cNvSpPr/>
          <p:nvPr/>
        </p:nvSpPr>
        <p:spPr>
          <a:xfrm>
            <a:off x="409016" y="201839"/>
            <a:ext cx="1136885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Don’t walk alone</a:t>
            </a:r>
            <a:endParaRPr kumimoji="0" lang="de-DE" sz="7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endParaRPr>
          </a:p>
        </p:txBody>
      </p:sp>
      <p:sp>
        <p:nvSpPr>
          <p:cNvPr id="6" name="Rechteck 5">
            <a:extLst>
              <a:ext uri="{FF2B5EF4-FFF2-40B4-BE49-F238E27FC236}">
                <a16:creationId xmlns:a16="http://schemas.microsoft.com/office/drawing/2014/main" id="{20BC1678-8064-424E-BB46-CFE87BB95F16}"/>
              </a:ext>
            </a:extLst>
          </p:cNvPr>
          <p:cNvSpPr/>
          <p:nvPr/>
        </p:nvSpPr>
        <p:spPr>
          <a:xfrm>
            <a:off x="409015" y="1280841"/>
            <a:ext cx="11373967"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a:t>
            </a:r>
            <a:r>
              <a:rPr kumimoji="0" lang="en-US" sz="3200" b="0" i="0" u="none" strike="noStrike" kern="1200" cap="none" spc="0" normalizeH="0" baseline="0" noProof="0" dirty="0" err="1">
                <a:ln>
                  <a:noFill/>
                </a:ln>
                <a:solidFill>
                  <a:prstClr val="black"/>
                </a:solidFill>
                <a:effectLst/>
                <a:uLnTx/>
                <a:uFillTx/>
                <a:latin typeface="Franklin Gothic Demi Cond" panose="020B0706030402020204" pitchFamily="34" charset="0"/>
                <a:ea typeface="+mn-ea"/>
                <a:cs typeface="+mn-cs"/>
              </a:rPr>
              <a:t>moderne</a:t>
            </a:r>
            <a:r>
              <a:rPr kumimoji="0" lang="en-US" sz="3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 RDBMS </a:t>
            </a:r>
            <a:r>
              <a:rPr kumimoji="0" lang="en-US" sz="3200" b="0" i="0" u="none" strike="noStrike" kern="1200" cap="none" spc="0" normalizeH="0" baseline="0" noProof="0" dirty="0" err="1">
                <a:ln>
                  <a:noFill/>
                </a:ln>
                <a:solidFill>
                  <a:prstClr val="black"/>
                </a:solidFill>
                <a:effectLst/>
                <a:uLnTx/>
                <a:uFillTx/>
                <a:latin typeface="Franklin Gothic Demi Cond" panose="020B0706030402020204" pitchFamily="34" charset="0"/>
                <a:ea typeface="+mn-ea"/>
                <a:cs typeface="+mn-cs"/>
              </a:rPr>
              <a:t>haben</a:t>
            </a:r>
            <a:r>
              <a:rPr kumimoji="0" lang="en-US" sz="3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 </a:t>
            </a:r>
            <a:r>
              <a:rPr kumimoji="0" lang="en-US" sz="3200" b="0" i="0" u="none" strike="noStrike" kern="1200" cap="none" spc="0" normalizeH="0" baseline="0" noProof="0" dirty="0" err="1">
                <a:ln>
                  <a:noFill/>
                </a:ln>
                <a:solidFill>
                  <a:prstClr val="black"/>
                </a:solidFill>
                <a:effectLst/>
                <a:uLnTx/>
                <a:uFillTx/>
                <a:latin typeface="Franklin Gothic Demi Cond" panose="020B0706030402020204" pitchFamily="34" charset="0"/>
                <a:ea typeface="+mn-ea"/>
                <a:cs typeface="+mn-cs"/>
              </a:rPr>
              <a:t>viel</a:t>
            </a:r>
            <a:r>
              <a:rPr kumimoji="0" lang="en-US" sz="3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 </a:t>
            </a:r>
            <a:r>
              <a:rPr kumimoji="0" lang="en-US" sz="3200" b="0" i="0" u="none" strike="noStrike" kern="1200" cap="none" spc="0" normalizeH="0" baseline="0" noProof="0" dirty="0" err="1">
                <a:ln>
                  <a:noFill/>
                </a:ln>
                <a:solidFill>
                  <a:prstClr val="black"/>
                </a:solidFill>
                <a:effectLst/>
                <a:uLnTx/>
                <a:uFillTx/>
                <a:latin typeface="Franklin Gothic Demi Cond" panose="020B0706030402020204" pitchFamily="34" charset="0"/>
                <a:ea typeface="+mn-ea"/>
                <a:cs typeface="+mn-cs"/>
              </a:rPr>
              <a:t>zu</a:t>
            </a:r>
            <a:r>
              <a:rPr kumimoji="0" lang="en-US" sz="3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 </a:t>
            </a:r>
            <a:r>
              <a:rPr kumimoji="0" lang="en-US" sz="3200" b="0" i="0" u="none" strike="noStrike" kern="1200" cap="none" spc="0" normalizeH="0" baseline="0" noProof="0" dirty="0" err="1">
                <a:ln>
                  <a:noFill/>
                </a:ln>
                <a:solidFill>
                  <a:prstClr val="black"/>
                </a:solidFill>
                <a:effectLst/>
                <a:uLnTx/>
                <a:uFillTx/>
                <a:latin typeface="Franklin Gothic Demi Cond" panose="020B0706030402020204" pitchFamily="34" charset="0"/>
                <a:ea typeface="+mn-ea"/>
                <a:cs typeface="+mn-cs"/>
              </a:rPr>
              <a:t>bieten</a:t>
            </a:r>
            <a:r>
              <a:rPr kumimoji="0" lang="en-US" sz="3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 – und </a:t>
            </a:r>
            <a:r>
              <a:rPr kumimoji="0" lang="en-US" sz="3200" b="0" i="0" u="none" strike="noStrike" kern="1200" cap="none" spc="0" normalizeH="0" baseline="0" noProof="0" dirty="0" err="1">
                <a:ln>
                  <a:noFill/>
                </a:ln>
                <a:solidFill>
                  <a:prstClr val="black"/>
                </a:solidFill>
                <a:effectLst/>
                <a:uLnTx/>
                <a:uFillTx/>
                <a:latin typeface="Franklin Gothic Demi Cond" panose="020B0706030402020204" pitchFamily="34" charset="0"/>
                <a:ea typeface="+mn-ea"/>
                <a:cs typeface="+mn-cs"/>
              </a:rPr>
              <a:t>können</a:t>
            </a:r>
            <a:r>
              <a:rPr kumimoji="0" lang="en-US" sz="3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 von </a:t>
            </a:r>
            <a:r>
              <a:rPr kumimoji="0" lang="en-US" sz="3200" b="0" i="0" u="none" strike="noStrike" kern="1200" cap="none" spc="0" normalizeH="0" baseline="0" noProof="0" dirty="0" err="1">
                <a:ln>
                  <a:noFill/>
                </a:ln>
                <a:solidFill>
                  <a:prstClr val="black"/>
                </a:solidFill>
                <a:effectLst/>
                <a:uLnTx/>
                <a:uFillTx/>
                <a:latin typeface="Franklin Gothic Demi Cond" panose="020B0706030402020204" pitchFamily="34" charset="0"/>
                <a:ea typeface="+mn-ea"/>
                <a:cs typeface="+mn-cs"/>
              </a:rPr>
              <a:t>agilen</a:t>
            </a:r>
            <a:r>
              <a:rPr kumimoji="0" lang="en-US" sz="3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 </a:t>
            </a:r>
            <a:r>
              <a:rPr kumimoji="0" lang="en-US" sz="3200" b="0" i="0" u="none" strike="noStrike" kern="1200" cap="none" spc="0" normalizeH="0" baseline="0" noProof="0" dirty="0" err="1">
                <a:ln>
                  <a:noFill/>
                </a:ln>
                <a:solidFill>
                  <a:prstClr val="black"/>
                </a:solidFill>
                <a:effectLst/>
                <a:uLnTx/>
                <a:uFillTx/>
                <a:latin typeface="Franklin Gothic Demi Cond" panose="020B0706030402020204" pitchFamily="34" charset="0"/>
                <a:ea typeface="+mn-ea"/>
                <a:cs typeface="+mn-cs"/>
              </a:rPr>
              <a:t>Methoden</a:t>
            </a:r>
            <a:r>
              <a:rPr kumimoji="0" lang="en-US" sz="3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 </a:t>
            </a:r>
            <a:r>
              <a:rPr kumimoji="0" lang="en-US" sz="3200" b="0" i="0" u="none" strike="noStrike" kern="1200" cap="none" spc="0" normalizeH="0" baseline="0" noProof="0" dirty="0" err="1">
                <a:ln>
                  <a:noFill/>
                </a:ln>
                <a:solidFill>
                  <a:prstClr val="black"/>
                </a:solidFill>
                <a:effectLst/>
                <a:uLnTx/>
                <a:uFillTx/>
                <a:latin typeface="Franklin Gothic Demi Cond" panose="020B0706030402020204" pitchFamily="34" charset="0"/>
                <a:ea typeface="+mn-ea"/>
                <a:cs typeface="+mn-cs"/>
              </a:rPr>
              <a:t>profitieren</a:t>
            </a:r>
            <a:r>
              <a:rPr kumimoji="0" lang="en-US" sz="3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rPr>
              <a:t>.</a:t>
            </a:r>
            <a:endParaRPr kumimoji="0" lang="de-DE" sz="3200" b="0" i="0" u="none" strike="noStrike" kern="1200" cap="none" spc="0" normalizeH="0" baseline="0" noProof="0" dirty="0">
              <a:ln>
                <a:noFill/>
              </a:ln>
              <a:solidFill>
                <a:prstClr val="black"/>
              </a:solidFill>
              <a:effectLst/>
              <a:uLnTx/>
              <a:uFillTx/>
              <a:latin typeface="Franklin Gothic Demi Cond" panose="020B0706030402020204" pitchFamily="34" charset="0"/>
              <a:ea typeface="+mn-ea"/>
              <a:cs typeface="+mn-cs"/>
            </a:endParaRPr>
          </a:p>
        </p:txBody>
      </p:sp>
    </p:spTree>
    <p:extLst>
      <p:ext uri="{BB962C8B-B14F-4D97-AF65-F5344CB8AC3E}">
        <p14:creationId xmlns:p14="http://schemas.microsoft.com/office/powerpoint/2010/main" val="12903651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C51DB6-AC33-4C40-BEC1-4E8EE5F72D0A}"/>
              </a:ext>
            </a:extLst>
          </p:cNvPr>
          <p:cNvSpPr>
            <a:spLocks noGrp="1"/>
          </p:cNvSpPr>
          <p:nvPr>
            <p:ph type="title"/>
          </p:nvPr>
        </p:nvSpPr>
        <p:spPr>
          <a:xfrm>
            <a:off x="2277397" y="732964"/>
            <a:ext cx="7637206" cy="1797357"/>
          </a:xfrm>
        </p:spPr>
        <p:txBody>
          <a:bodyPr/>
          <a:lstStyle/>
          <a:p>
            <a:pPr algn="ctr"/>
            <a:r>
              <a:rPr lang="de-DE" sz="4800" dirty="0">
                <a:solidFill>
                  <a:schemeClr val="bg1"/>
                </a:solidFill>
                <a:latin typeface="Franklin Gothic Demi Cond" panose="020B0706030402020204" pitchFamily="34" charset="0"/>
                <a:cs typeface="Biome" panose="020B0503030204020804" pitchFamily="34" charset="0"/>
              </a:rPr>
              <a:t>„Ich wusste gar nicht, dass so etwas mit SQL geht!“</a:t>
            </a:r>
          </a:p>
        </p:txBody>
      </p:sp>
      <p:sp>
        <p:nvSpPr>
          <p:cNvPr id="4" name="Titel 1">
            <a:extLst>
              <a:ext uri="{FF2B5EF4-FFF2-40B4-BE49-F238E27FC236}">
                <a16:creationId xmlns:a16="http://schemas.microsoft.com/office/drawing/2014/main" id="{40866574-2B43-4905-85C1-9E6D533325FF}"/>
              </a:ext>
            </a:extLst>
          </p:cNvPr>
          <p:cNvSpPr txBox="1">
            <a:spLocks/>
          </p:cNvSpPr>
          <p:nvPr/>
        </p:nvSpPr>
        <p:spPr>
          <a:xfrm>
            <a:off x="373627" y="3217334"/>
            <a:ext cx="11562734" cy="20090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7200" dirty="0">
                <a:solidFill>
                  <a:srgbClr val="C2E49C"/>
                </a:solidFill>
                <a:latin typeface="Franklin Gothic Demi Cond" panose="020B0706030402020204" pitchFamily="34" charset="0"/>
                <a:cs typeface="Biome" panose="020B0503030204020804" pitchFamily="34" charset="0"/>
              </a:rPr>
              <a:t>developer-sam.de</a:t>
            </a:r>
          </a:p>
          <a:p>
            <a:pPr algn="ctr"/>
            <a:r>
              <a:rPr lang="de-DE" sz="7200" dirty="0">
                <a:solidFill>
                  <a:srgbClr val="C2E49C"/>
                </a:solidFill>
                <a:latin typeface="Franklin Gothic Demi Cond" panose="020B0706030402020204" pitchFamily="34" charset="0"/>
                <a:cs typeface="Biome" panose="020B0503030204020804" pitchFamily="34" charset="0"/>
              </a:rPr>
              <a:t>@Der_Pesse</a:t>
            </a:r>
            <a:endParaRPr lang="de-DE" sz="4000" dirty="0">
              <a:solidFill>
                <a:srgbClr val="C2E49C"/>
              </a:solidFill>
              <a:latin typeface="Franklin Gothic Demi Cond" panose="020B0706030402020204" pitchFamily="34" charset="0"/>
              <a:cs typeface="Biome" panose="020B0503030204020804" pitchFamily="34" charset="0"/>
            </a:endParaRPr>
          </a:p>
        </p:txBody>
      </p:sp>
    </p:spTree>
    <p:extLst>
      <p:ext uri="{BB962C8B-B14F-4D97-AF65-F5344CB8AC3E}">
        <p14:creationId xmlns:p14="http://schemas.microsoft.com/office/powerpoint/2010/main" val="157413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E69B1-790A-4DBE-97F4-34643111AE17}"/>
              </a:ext>
            </a:extLst>
          </p:cNvPr>
          <p:cNvSpPr>
            <a:spLocks noGrp="1"/>
          </p:cNvSpPr>
          <p:nvPr>
            <p:ph type="title"/>
          </p:nvPr>
        </p:nvSpPr>
        <p:spPr>
          <a:xfrm>
            <a:off x="257174" y="1009649"/>
            <a:ext cx="11649075" cy="5048251"/>
          </a:xfrm>
        </p:spPr>
        <p:txBody>
          <a:bodyPr/>
          <a:lstStyle/>
          <a:p>
            <a:pPr algn="ctr"/>
            <a:r>
              <a:rPr lang="de-DE" dirty="0">
                <a:solidFill>
                  <a:schemeClr val="bg1"/>
                </a:solidFill>
                <a:cs typeface="Biome" panose="020B0503030204020804" pitchFamily="34" charset="0"/>
              </a:rPr>
              <a:t>Alle Beispiele funktionieren auf einer </a:t>
            </a:r>
            <a:br>
              <a:rPr lang="de-DE" dirty="0">
                <a:solidFill>
                  <a:schemeClr val="bg1"/>
                </a:solidFill>
                <a:cs typeface="Biome" panose="020B0503030204020804" pitchFamily="34" charset="0"/>
              </a:rPr>
            </a:br>
            <a:r>
              <a:rPr lang="de-DE" dirty="0">
                <a:solidFill>
                  <a:schemeClr val="bg1"/>
                </a:solidFill>
                <a:cs typeface="Biome" panose="020B0503030204020804" pitchFamily="34" charset="0"/>
              </a:rPr>
              <a:t>Oracle XE Datenbank.</a:t>
            </a:r>
            <a:br>
              <a:rPr lang="de-DE" dirty="0">
                <a:solidFill>
                  <a:schemeClr val="bg1"/>
                </a:solidFill>
                <a:cs typeface="Biome" panose="020B0503030204020804" pitchFamily="34" charset="0"/>
              </a:rPr>
            </a:br>
            <a:br>
              <a:rPr lang="de-DE" dirty="0">
                <a:solidFill>
                  <a:schemeClr val="bg1"/>
                </a:solidFill>
                <a:cs typeface="Biome" panose="020B0503030204020804" pitchFamily="34" charset="0"/>
              </a:rPr>
            </a:br>
            <a:r>
              <a:rPr lang="de-DE" sz="3200" b="1" dirty="0">
                <a:solidFill>
                  <a:schemeClr val="bg1">
                    <a:lumMod val="75000"/>
                  </a:schemeClr>
                </a:solidFill>
                <a:cs typeface="Biome" panose="020B0503030204020804" pitchFamily="34" charset="0"/>
                <a:hlinkClick r:id="rId3">
                  <a:extLst>
                    <a:ext uri="{A12FA001-AC4F-418D-AE19-62706E023703}">
                      <ahyp:hlinkClr xmlns:ahyp="http://schemas.microsoft.com/office/drawing/2018/hyperlinkcolor" val="tx"/>
                    </a:ext>
                  </a:extLst>
                </a:hlinkClick>
              </a:rPr>
              <a:t>https://github.com/pesse/deathstar-continuous-improvement</a:t>
            </a:r>
            <a:r>
              <a:rPr lang="de-DE" sz="3200" b="1" dirty="0">
                <a:solidFill>
                  <a:schemeClr val="bg1">
                    <a:lumMod val="75000"/>
                  </a:schemeClr>
                </a:solidFill>
                <a:cs typeface="Biome" panose="020B0503030204020804" pitchFamily="34" charset="0"/>
              </a:rPr>
              <a:t> </a:t>
            </a:r>
            <a:br>
              <a:rPr lang="de-DE" dirty="0">
                <a:solidFill>
                  <a:schemeClr val="bg1"/>
                </a:solidFill>
                <a:cs typeface="Biome" panose="020B0503030204020804" pitchFamily="34" charset="0"/>
              </a:rPr>
            </a:br>
            <a:br>
              <a:rPr lang="de-DE" dirty="0">
                <a:solidFill>
                  <a:schemeClr val="bg1"/>
                </a:solidFill>
                <a:cs typeface="Biome" panose="020B0503030204020804" pitchFamily="34" charset="0"/>
              </a:rPr>
            </a:br>
            <a:r>
              <a:rPr lang="de-DE" dirty="0">
                <a:solidFill>
                  <a:schemeClr val="bg1"/>
                </a:solidFill>
                <a:cs typeface="Biome" panose="020B0503030204020804" pitchFamily="34" charset="0"/>
              </a:rPr>
              <a:t>Die zugrunde liegenden Konzepte und Methoden können jedoch für jede andere relationale Datenbank angewendet werden.</a:t>
            </a:r>
          </a:p>
        </p:txBody>
      </p:sp>
    </p:spTree>
    <p:extLst>
      <p:ext uri="{BB962C8B-B14F-4D97-AF65-F5344CB8AC3E}">
        <p14:creationId xmlns:p14="http://schemas.microsoft.com/office/powerpoint/2010/main" val="3189956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E69B1-790A-4DBE-97F4-34643111AE17}"/>
              </a:ext>
            </a:extLst>
          </p:cNvPr>
          <p:cNvSpPr>
            <a:spLocks noGrp="1"/>
          </p:cNvSpPr>
          <p:nvPr>
            <p:ph type="title"/>
          </p:nvPr>
        </p:nvSpPr>
        <p:spPr>
          <a:xfrm>
            <a:off x="838200" y="2154090"/>
            <a:ext cx="10515600" cy="2549819"/>
          </a:xfrm>
        </p:spPr>
        <p:txBody>
          <a:bodyPr/>
          <a:lstStyle/>
          <a:p>
            <a:pPr algn="ctr"/>
            <a:r>
              <a:rPr lang="de-DE" sz="6000" dirty="0">
                <a:solidFill>
                  <a:srgbClr val="FFFF00"/>
                </a:solidFill>
                <a:latin typeface="Franklin Gothic Demi Cond" panose="020B0706030402020204" pitchFamily="34" charset="0"/>
                <a:cs typeface="Biome" panose="020B0503030204020804" pitchFamily="34" charset="0"/>
              </a:rPr>
              <a:t>Funktionierende Software ausliefern, die User*innen neue Möglichkeiten bietet – sofort.</a:t>
            </a:r>
          </a:p>
        </p:txBody>
      </p:sp>
    </p:spTree>
    <p:extLst>
      <p:ext uri="{BB962C8B-B14F-4D97-AF65-F5344CB8AC3E}">
        <p14:creationId xmlns:p14="http://schemas.microsoft.com/office/powerpoint/2010/main" val="1088878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E69B1-790A-4DBE-97F4-34643111AE17}"/>
              </a:ext>
            </a:extLst>
          </p:cNvPr>
          <p:cNvSpPr>
            <a:spLocks noGrp="1"/>
          </p:cNvSpPr>
          <p:nvPr>
            <p:ph type="title"/>
          </p:nvPr>
        </p:nvSpPr>
        <p:spPr>
          <a:xfrm>
            <a:off x="304800" y="346076"/>
            <a:ext cx="10515600" cy="882650"/>
          </a:xfrm>
        </p:spPr>
        <p:txBody>
          <a:bodyPr/>
          <a:lstStyle/>
          <a:p>
            <a:r>
              <a:rPr lang="de-DE" dirty="0">
                <a:solidFill>
                  <a:srgbClr val="FFFF00"/>
                </a:solidFill>
                <a:latin typeface="Franklin Gothic Demi Cond" panose="020B0706030402020204" pitchFamily="34" charset="0"/>
                <a:cs typeface="Biome" panose="020B0503030204020804" pitchFamily="34" charset="0"/>
              </a:rPr>
              <a:t>Das Pragmatische Starter Kit</a:t>
            </a:r>
          </a:p>
        </p:txBody>
      </p:sp>
      <p:sp>
        <p:nvSpPr>
          <p:cNvPr id="4" name="Textfeld 3">
            <a:extLst>
              <a:ext uri="{FF2B5EF4-FFF2-40B4-BE49-F238E27FC236}">
                <a16:creationId xmlns:a16="http://schemas.microsoft.com/office/drawing/2014/main" id="{DB06C475-0EA1-435A-A802-0E953A177C1D}"/>
              </a:ext>
            </a:extLst>
          </p:cNvPr>
          <p:cNvSpPr txBox="1"/>
          <p:nvPr/>
        </p:nvSpPr>
        <p:spPr>
          <a:xfrm>
            <a:off x="799138" y="2274838"/>
            <a:ext cx="7372350" cy="1938992"/>
          </a:xfrm>
          <a:prstGeom prst="rect">
            <a:avLst/>
          </a:prstGeom>
          <a:noFill/>
        </p:spPr>
        <p:txBody>
          <a:bodyPr wrap="square" rtlCol="0">
            <a:spAutoFit/>
          </a:bodyPr>
          <a:lstStyle/>
          <a:p>
            <a:pPr marL="285750" indent="-285750">
              <a:buFont typeface="Arial" panose="020B0604020202020204" pitchFamily="34" charset="0"/>
              <a:buChar char="•"/>
            </a:pPr>
            <a:r>
              <a:rPr lang="de-DE" sz="4000" dirty="0">
                <a:solidFill>
                  <a:schemeClr val="bg1"/>
                </a:solidFill>
                <a:latin typeface="Franklin Gothic Demi Cond" panose="020B0706030402020204" pitchFamily="34" charset="0"/>
              </a:rPr>
              <a:t>Versionskontrolle</a:t>
            </a:r>
          </a:p>
          <a:p>
            <a:pPr marL="285750" indent="-285750">
              <a:buFont typeface="Arial" panose="020B0604020202020204" pitchFamily="34" charset="0"/>
              <a:buChar char="•"/>
            </a:pPr>
            <a:r>
              <a:rPr lang="de-DE" sz="4000" dirty="0">
                <a:solidFill>
                  <a:schemeClr val="bg1"/>
                </a:solidFill>
                <a:latin typeface="Franklin Gothic Demi Cond" panose="020B0706030402020204" pitchFamily="34" charset="0"/>
              </a:rPr>
              <a:t>Regression </a:t>
            </a:r>
            <a:r>
              <a:rPr lang="de-DE" sz="4000" dirty="0" err="1">
                <a:solidFill>
                  <a:schemeClr val="bg1"/>
                </a:solidFill>
                <a:latin typeface="Franklin Gothic Demi Cond" panose="020B0706030402020204" pitchFamily="34" charset="0"/>
              </a:rPr>
              <a:t>Testing</a:t>
            </a:r>
            <a:endParaRPr lang="de-DE" sz="4000" dirty="0">
              <a:solidFill>
                <a:schemeClr val="bg1"/>
              </a:solidFill>
              <a:latin typeface="Franklin Gothic Demi Cond" panose="020B0706030402020204" pitchFamily="34" charset="0"/>
            </a:endParaRPr>
          </a:p>
          <a:p>
            <a:pPr marL="285750" indent="-285750">
              <a:buFont typeface="Arial" panose="020B0604020202020204" pitchFamily="34" charset="0"/>
              <a:buChar char="•"/>
            </a:pPr>
            <a:r>
              <a:rPr lang="de-DE" sz="4000" dirty="0">
                <a:solidFill>
                  <a:schemeClr val="bg1"/>
                </a:solidFill>
                <a:latin typeface="Franklin Gothic Demi Cond" panose="020B0706030402020204" pitchFamily="34" charset="0"/>
              </a:rPr>
              <a:t>Komplette Automatisierung</a:t>
            </a:r>
          </a:p>
        </p:txBody>
      </p:sp>
      <p:pic>
        <p:nvPicPr>
          <p:cNvPr id="5" name="Grafik 4">
            <a:extLst>
              <a:ext uri="{FF2B5EF4-FFF2-40B4-BE49-F238E27FC236}">
                <a16:creationId xmlns:a16="http://schemas.microsoft.com/office/drawing/2014/main" id="{EF206B96-0EEE-4068-A02F-DF0EF481A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640" y="-1"/>
            <a:ext cx="5212360" cy="6822461"/>
          </a:xfrm>
          <a:prstGeom prst="rect">
            <a:avLst/>
          </a:prstGeom>
        </p:spPr>
      </p:pic>
    </p:spTree>
    <p:extLst>
      <p:ext uri="{BB962C8B-B14F-4D97-AF65-F5344CB8AC3E}">
        <p14:creationId xmlns:p14="http://schemas.microsoft.com/office/powerpoint/2010/main" val="118686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E69B1-790A-4DBE-97F4-34643111AE17}"/>
              </a:ext>
            </a:extLst>
          </p:cNvPr>
          <p:cNvSpPr>
            <a:spLocks noGrp="1"/>
          </p:cNvSpPr>
          <p:nvPr>
            <p:ph type="title"/>
          </p:nvPr>
        </p:nvSpPr>
        <p:spPr>
          <a:xfrm>
            <a:off x="838200" y="2387941"/>
            <a:ext cx="10515600" cy="882650"/>
          </a:xfrm>
        </p:spPr>
        <p:txBody>
          <a:bodyPr/>
          <a:lstStyle/>
          <a:p>
            <a:pPr algn="ctr"/>
            <a:r>
              <a:rPr lang="de-DE" sz="8800" dirty="0">
                <a:solidFill>
                  <a:srgbClr val="FFFF00"/>
                </a:solidFill>
                <a:latin typeface="Franklin Gothic Demi Cond" panose="020B0706030402020204" pitchFamily="34" charset="0"/>
                <a:cs typeface="Biome" panose="020B0503030204020804" pitchFamily="34" charset="0"/>
              </a:rPr>
              <a:t>Versionskontrolle</a:t>
            </a:r>
          </a:p>
        </p:txBody>
      </p:sp>
    </p:spTree>
    <p:extLst>
      <p:ext uri="{BB962C8B-B14F-4D97-AF65-F5344CB8AC3E}">
        <p14:creationId xmlns:p14="http://schemas.microsoft.com/office/powerpoint/2010/main" val="1836272460"/>
      </p:ext>
    </p:extLst>
  </p:cSld>
  <p:clrMapOvr>
    <a:masterClrMapping/>
  </p:clrMapOvr>
</p:sld>
</file>

<file path=ppt/theme/theme1.xml><?xml version="1.0" encoding="utf-8"?>
<a:theme xmlns:a="http://schemas.openxmlformats.org/drawingml/2006/main" name="1_Office">
  <a:themeElements>
    <a:clrScheme name="Benutzerdefiniert 3">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7F7F7F"/>
      </a:hlink>
      <a:folHlink>
        <a:srgbClr val="7F7F7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2529</Words>
  <Application>Microsoft Office PowerPoint</Application>
  <PresentationFormat>Breitbild</PresentationFormat>
  <Paragraphs>318</Paragraphs>
  <Slides>51</Slides>
  <Notes>27</Notes>
  <HiddenSlides>2</HiddenSlides>
  <MMClips>1</MMClips>
  <ScaleCrop>false</ScaleCrop>
  <HeadingPairs>
    <vt:vector size="6" baseType="variant">
      <vt:variant>
        <vt:lpstr>Verwendete Schriftarten</vt:lpstr>
      </vt:variant>
      <vt:variant>
        <vt:i4>13</vt:i4>
      </vt:variant>
      <vt:variant>
        <vt:lpstr>Design</vt:lpstr>
      </vt:variant>
      <vt:variant>
        <vt:i4>2</vt:i4>
      </vt:variant>
      <vt:variant>
        <vt:lpstr>Folientitel</vt:lpstr>
      </vt:variant>
      <vt:variant>
        <vt:i4>51</vt:i4>
      </vt:variant>
    </vt:vector>
  </HeadingPairs>
  <TitlesOfParts>
    <vt:vector size="66" baseType="lpstr">
      <vt:lpstr>Arial</vt:lpstr>
      <vt:lpstr>Calibri</vt:lpstr>
      <vt:lpstr>Calibri Light</vt:lpstr>
      <vt:lpstr>Consolas</vt:lpstr>
      <vt:lpstr>Franklin Gothic Book</vt:lpstr>
      <vt:lpstr>Franklin Gothic Demi Cond</vt:lpstr>
      <vt:lpstr>Franklin Gothic Medium</vt:lpstr>
      <vt:lpstr>Helvetica Light</vt:lpstr>
      <vt:lpstr>Helvetica Neue</vt:lpstr>
      <vt:lpstr>JetBrains Mono</vt:lpstr>
      <vt:lpstr>Modern Love Caps</vt:lpstr>
      <vt:lpstr>Verdana Pro Black</vt:lpstr>
      <vt:lpstr>Wingdings</vt:lpstr>
      <vt:lpstr>1_Office</vt:lpstr>
      <vt:lpstr>White</vt:lpstr>
      <vt:lpstr>Continuous Improvement auf der  Todesstern-Datenbank</vt:lpstr>
      <vt:lpstr>PowerPoint-Präsentation</vt:lpstr>
      <vt:lpstr>PowerPoint-Präsentation</vt:lpstr>
      <vt:lpstr>PowerPoint-Präsentation</vt:lpstr>
      <vt:lpstr>Software Delivery Performance</vt:lpstr>
      <vt:lpstr>Alle Beispiele funktionieren auf einer  Oracle XE Datenbank.  https://github.com/pesse/deathstar-continuous-improvement   Die zugrunde liegenden Konzepte und Methoden können jedoch für jede andere relationale Datenbank angewendet werden.</vt:lpstr>
      <vt:lpstr>Funktionierende Software ausliefern, die User*innen neue Möglichkeiten bietet – sofort.</vt:lpstr>
      <vt:lpstr>Das Pragmatische Starter Kit</vt:lpstr>
      <vt:lpstr>Versionskontrolle</vt:lpstr>
      <vt:lpstr>PowerPoint-Präsentation</vt:lpstr>
      <vt:lpstr>PowerPoint-Präsentation</vt:lpstr>
      <vt:lpstr>PowerPoint-Präsentation</vt:lpstr>
      <vt:lpstr>PowerPoint-Präsentation</vt:lpstr>
      <vt:lpstr>PowerPoint-Präsentation</vt:lpstr>
      <vt:lpstr>PowerPoint-Präsentation</vt:lpstr>
      <vt:lpstr>Regression Testing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Lokaler SQL Server 2019 in Docker</vt:lpstr>
      <vt:lpstr>Lokale Postgres in Docker</vt:lpstr>
      <vt:lpstr>Lokale Oracle XE in Docker</vt:lpstr>
      <vt:lpstr>PowerPoint-Präsentation</vt:lpstr>
      <vt:lpstr>Export und Import von Docker Volumes</vt:lpstr>
      <vt:lpstr>PowerPoint-Präsentation</vt:lpstr>
      <vt:lpstr>PowerPoint-Präsentation</vt:lpstr>
      <vt:lpstr>PowerPoint-Präsentation</vt:lpstr>
      <vt:lpstr>PowerPoint-Präsentation</vt:lpstr>
      <vt:lpstr>PowerPoint-Präsentation</vt:lpstr>
      <vt:lpstr>PowerPoint-Präsentation</vt:lpstr>
      <vt:lpstr>Evolutionary  Database Design</vt:lpstr>
      <vt:lpstr>Refactoring Databases 2006</vt:lpstr>
      <vt:lpstr>PowerPoint-Präsentation</vt:lpstr>
      <vt:lpstr>PowerPoint-Präsentation</vt:lpstr>
      <vt:lpstr>Schritt 1: Tabelle mit View ersetzen</vt:lpstr>
      <vt:lpstr>Schritt 2.1: Neue Spalten in der Tabelle</vt:lpstr>
      <vt:lpstr>Schritt 2.2: Werte einmalig aktualisieren</vt:lpstr>
      <vt:lpstr>Schritt 2.3: Kontinuierliche Aktualisierung</vt:lpstr>
      <vt:lpstr>Schritt 2.3: Kontinuierliche Aktualisierung</vt:lpstr>
      <vt:lpstr>Schritt 3: Constraints</vt:lpstr>
      <vt:lpstr>Schritt 4.1: View: Name aus prename + surname kombinieren</vt:lpstr>
      <vt:lpstr>Schritt 4.2: Trigger: Prename + surname aus Name splitten</vt:lpstr>
      <vt:lpstr>Schritt 5: Nicht mehr benötigte Spalte löschen</vt:lpstr>
      <vt:lpstr>Schritt 6: Regression-Test!</vt:lpstr>
      <vt:lpstr>„The first impediment,  and the hardest one to overcome,  is cultural.“</vt:lpstr>
      <vt:lpstr>PowerPoint-Präsentation</vt:lpstr>
      <vt:lpstr>„Ich wusste gar nicht, dass so etwas mit SQL geht!“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Pragmatic Testing with</dc:title>
  <dc:creator>Samuel Nitsche</dc:creator>
  <cp:lastModifiedBy>Samuel Nitsche</cp:lastModifiedBy>
  <cp:revision>130</cp:revision>
  <dcterms:created xsi:type="dcterms:W3CDTF">2020-06-09T21:02:46Z</dcterms:created>
  <dcterms:modified xsi:type="dcterms:W3CDTF">2022-09-07T20:34:38Z</dcterms:modified>
</cp:coreProperties>
</file>